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05" r:id="rId3"/>
    <p:sldId id="257" r:id="rId4"/>
    <p:sldId id="304" r:id="rId5"/>
    <p:sldId id="258" r:id="rId6"/>
    <p:sldId id="259" r:id="rId7"/>
    <p:sldId id="278" r:id="rId8"/>
    <p:sldId id="279" r:id="rId9"/>
    <p:sldId id="260" r:id="rId10"/>
    <p:sldId id="261" r:id="rId11"/>
    <p:sldId id="262" r:id="rId12"/>
    <p:sldId id="263" r:id="rId13"/>
    <p:sldId id="264" r:id="rId14"/>
    <p:sldId id="265" r:id="rId15"/>
    <p:sldId id="266" r:id="rId16"/>
    <p:sldId id="303" r:id="rId17"/>
    <p:sldId id="267" r:id="rId18"/>
    <p:sldId id="268" r:id="rId19"/>
    <p:sldId id="277" r:id="rId20"/>
    <p:sldId id="269" r:id="rId21"/>
    <p:sldId id="270" r:id="rId22"/>
    <p:sldId id="272" r:id="rId23"/>
    <p:sldId id="274" r:id="rId24"/>
    <p:sldId id="275" r:id="rId25"/>
    <p:sldId id="276" r:id="rId26"/>
    <p:sldId id="295" r:id="rId27"/>
    <p:sldId id="296" r:id="rId28"/>
    <p:sldId id="280" r:id="rId29"/>
    <p:sldId id="281" r:id="rId30"/>
    <p:sldId id="282" r:id="rId31"/>
    <p:sldId id="297" r:id="rId32"/>
    <p:sldId id="291" r:id="rId33"/>
    <p:sldId id="293" r:id="rId34"/>
    <p:sldId id="294" r:id="rId35"/>
    <p:sldId id="292" r:id="rId36"/>
    <p:sldId id="298" r:id="rId37"/>
    <p:sldId id="283" r:id="rId38"/>
    <p:sldId id="299" r:id="rId39"/>
    <p:sldId id="284" r:id="rId40"/>
    <p:sldId id="286" r:id="rId41"/>
    <p:sldId id="287" r:id="rId42"/>
    <p:sldId id="289" r:id="rId43"/>
    <p:sldId id="288" r:id="rId44"/>
    <p:sldId id="285" r:id="rId45"/>
    <p:sldId id="300" r:id="rId46"/>
    <p:sldId id="302" r:id="rId47"/>
    <p:sldId id="3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90" autoAdjust="0"/>
    <p:restoredTop sz="90491"/>
  </p:normalViewPr>
  <p:slideViewPr>
    <p:cSldViewPr snapToGrid="0">
      <p:cViewPr varScale="1">
        <p:scale>
          <a:sx n="125" d="100"/>
          <a:sy n="125" d="100"/>
        </p:scale>
        <p:origin x="552"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948FD-44FB-E242-9117-A8FCA80F552A}" type="datetimeFigureOut">
              <a:rPr lang="en-US" smtClean="0"/>
              <a:t>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E927E-6CC3-A34C-B4CD-310BE379B256}" type="slidenum">
              <a:rPr lang="en-US" smtClean="0"/>
              <a:t>‹#›</a:t>
            </a:fld>
            <a:endParaRPr lang="en-US"/>
          </a:p>
        </p:txBody>
      </p:sp>
    </p:spTree>
    <p:extLst>
      <p:ext uri="{BB962C8B-B14F-4D97-AF65-F5344CB8AC3E}">
        <p14:creationId xmlns:p14="http://schemas.microsoft.com/office/powerpoint/2010/main" val="1342229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D69E927E-6CC3-A34C-B4CD-310BE379B256}" type="slidenum">
              <a:rPr lang="en-US" smtClean="0"/>
              <a:t>28</a:t>
            </a:fld>
            <a:endParaRPr lang="en-US"/>
          </a:p>
        </p:txBody>
      </p:sp>
    </p:spTree>
    <p:extLst>
      <p:ext uri="{BB962C8B-B14F-4D97-AF65-F5344CB8AC3E}">
        <p14:creationId xmlns:p14="http://schemas.microsoft.com/office/powerpoint/2010/main" val="1680860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Figures from AFI36-2903 http://</a:t>
            </a:r>
            <a:r>
              <a:rPr lang="en-US" dirty="0" err="1"/>
              <a:t>static.e-publishing.af.mil</a:t>
            </a:r>
            <a:r>
              <a:rPr lang="en-US" dirty="0"/>
              <a:t>/production/1/af_a1/publication/afi36-2903/afi36-2903.pdf</a:t>
            </a:r>
          </a:p>
        </p:txBody>
      </p:sp>
      <p:sp>
        <p:nvSpPr>
          <p:cNvPr id="4" name="Slide Number Placeholder 3"/>
          <p:cNvSpPr>
            <a:spLocks noGrp="1"/>
          </p:cNvSpPr>
          <p:nvPr>
            <p:ph type="sldNum" sz="quarter" idx="10"/>
          </p:nvPr>
        </p:nvSpPr>
        <p:spPr/>
        <p:txBody>
          <a:bodyPr/>
          <a:lstStyle/>
          <a:p>
            <a:fld id="{D69E927E-6CC3-A34C-B4CD-310BE379B256}" type="slidenum">
              <a:rPr lang="en-US" smtClean="0"/>
              <a:t>39</a:t>
            </a:fld>
            <a:endParaRPr lang="en-US"/>
          </a:p>
        </p:txBody>
      </p:sp>
    </p:spTree>
    <p:extLst>
      <p:ext uri="{BB962C8B-B14F-4D97-AF65-F5344CB8AC3E}">
        <p14:creationId xmlns:p14="http://schemas.microsoft.com/office/powerpoint/2010/main" val="1282700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static.e-publishing.af.mil</a:t>
            </a:r>
            <a:r>
              <a:rPr lang="en-US" dirty="0"/>
              <a:t>/production/1/af_a1/publication/afi36-2903/afi36-2903.pdf</a:t>
            </a:r>
          </a:p>
        </p:txBody>
      </p:sp>
      <p:sp>
        <p:nvSpPr>
          <p:cNvPr id="4" name="Slide Number Placeholder 3"/>
          <p:cNvSpPr>
            <a:spLocks noGrp="1"/>
          </p:cNvSpPr>
          <p:nvPr>
            <p:ph type="sldNum" sz="quarter" idx="10"/>
          </p:nvPr>
        </p:nvSpPr>
        <p:spPr/>
        <p:txBody>
          <a:bodyPr/>
          <a:lstStyle/>
          <a:p>
            <a:fld id="{D69E927E-6CC3-A34C-B4CD-310BE379B256}" type="slidenum">
              <a:rPr lang="en-US" smtClean="0"/>
              <a:t>40</a:t>
            </a:fld>
            <a:endParaRPr lang="en-US"/>
          </a:p>
        </p:txBody>
      </p:sp>
    </p:spTree>
    <p:extLst>
      <p:ext uri="{BB962C8B-B14F-4D97-AF65-F5344CB8AC3E}">
        <p14:creationId xmlns:p14="http://schemas.microsoft.com/office/powerpoint/2010/main" val="7367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Figures from AFI36-2903 http://</a:t>
            </a:r>
            <a:r>
              <a:rPr lang="en-US" dirty="0" err="1"/>
              <a:t>static.e-publishing.af.mil</a:t>
            </a:r>
            <a:r>
              <a:rPr lang="en-US" dirty="0"/>
              <a:t>/production/1/af_a1/publication/afi36-2903/afi36-2903.pdf</a:t>
            </a:r>
          </a:p>
        </p:txBody>
      </p:sp>
      <p:sp>
        <p:nvSpPr>
          <p:cNvPr id="4" name="Slide Number Placeholder 3"/>
          <p:cNvSpPr>
            <a:spLocks noGrp="1"/>
          </p:cNvSpPr>
          <p:nvPr>
            <p:ph type="sldNum" sz="quarter" idx="10"/>
          </p:nvPr>
        </p:nvSpPr>
        <p:spPr/>
        <p:txBody>
          <a:bodyPr/>
          <a:lstStyle/>
          <a:p>
            <a:fld id="{D69E927E-6CC3-A34C-B4CD-310BE379B256}" type="slidenum">
              <a:rPr lang="en-US" smtClean="0"/>
              <a:t>41</a:t>
            </a:fld>
            <a:endParaRPr lang="en-US"/>
          </a:p>
        </p:txBody>
      </p:sp>
    </p:spTree>
    <p:extLst>
      <p:ext uri="{BB962C8B-B14F-4D97-AF65-F5344CB8AC3E}">
        <p14:creationId xmlns:p14="http://schemas.microsoft.com/office/powerpoint/2010/main" val="78102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static.e-publishing.af.mil</a:t>
            </a:r>
            <a:r>
              <a:rPr lang="en-US" dirty="0"/>
              <a:t>/production/1/af_a1/publication/afi36-2903/afi36-2903.pdf</a:t>
            </a:r>
          </a:p>
        </p:txBody>
      </p:sp>
      <p:sp>
        <p:nvSpPr>
          <p:cNvPr id="4" name="Slide Number Placeholder 3"/>
          <p:cNvSpPr>
            <a:spLocks noGrp="1"/>
          </p:cNvSpPr>
          <p:nvPr>
            <p:ph type="sldNum" sz="quarter" idx="10"/>
          </p:nvPr>
        </p:nvSpPr>
        <p:spPr/>
        <p:txBody>
          <a:bodyPr/>
          <a:lstStyle/>
          <a:p>
            <a:fld id="{D69E927E-6CC3-A34C-B4CD-310BE379B256}" type="slidenum">
              <a:rPr lang="en-US" smtClean="0"/>
              <a:t>43</a:t>
            </a:fld>
            <a:endParaRPr lang="en-US"/>
          </a:p>
        </p:txBody>
      </p:sp>
    </p:spTree>
    <p:extLst>
      <p:ext uri="{BB962C8B-B14F-4D97-AF65-F5344CB8AC3E}">
        <p14:creationId xmlns:p14="http://schemas.microsoft.com/office/powerpoint/2010/main" val="867501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44</a:t>
            </a:fld>
            <a:endParaRPr lang="en-US"/>
          </a:p>
        </p:txBody>
      </p:sp>
    </p:spTree>
    <p:extLst>
      <p:ext uri="{BB962C8B-B14F-4D97-AF65-F5344CB8AC3E}">
        <p14:creationId xmlns:p14="http://schemas.microsoft.com/office/powerpoint/2010/main" val="574840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45</a:t>
            </a:fld>
            <a:endParaRPr lang="en-US"/>
          </a:p>
        </p:txBody>
      </p:sp>
    </p:spTree>
    <p:extLst>
      <p:ext uri="{BB962C8B-B14F-4D97-AF65-F5344CB8AC3E}">
        <p14:creationId xmlns:p14="http://schemas.microsoft.com/office/powerpoint/2010/main" val="157317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47</a:t>
            </a:fld>
            <a:endParaRPr lang="en-US"/>
          </a:p>
        </p:txBody>
      </p:sp>
    </p:spTree>
    <p:extLst>
      <p:ext uri="{BB962C8B-B14F-4D97-AF65-F5344CB8AC3E}">
        <p14:creationId xmlns:p14="http://schemas.microsoft.com/office/powerpoint/2010/main" val="165106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91 of AF36-2903</a:t>
            </a:r>
            <a:r>
              <a:rPr lang="en-US" baseline="0" dirty="0"/>
              <a:t> has information about watch caps (beanies)</a:t>
            </a:r>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29</a:t>
            </a:fld>
            <a:endParaRPr lang="en-US"/>
          </a:p>
        </p:txBody>
      </p:sp>
    </p:spTree>
    <p:extLst>
      <p:ext uri="{BB962C8B-B14F-4D97-AF65-F5344CB8AC3E}">
        <p14:creationId xmlns:p14="http://schemas.microsoft.com/office/powerpoint/2010/main" val="1935811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Corps (MC) badge used to be mandatory,</a:t>
            </a:r>
            <a:r>
              <a:rPr lang="en-US" baseline="0" dirty="0"/>
              <a:t> so you might get called out for not wearing one</a:t>
            </a:r>
          </a:p>
          <a:p>
            <a:r>
              <a:rPr lang="en-US" baseline="0" dirty="0"/>
              <a:t>Medical Service Corps is optional</a:t>
            </a:r>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30</a:t>
            </a:fld>
            <a:endParaRPr lang="en-US"/>
          </a:p>
        </p:txBody>
      </p:sp>
    </p:spTree>
    <p:extLst>
      <p:ext uri="{BB962C8B-B14F-4D97-AF65-F5344CB8AC3E}">
        <p14:creationId xmlns:p14="http://schemas.microsoft.com/office/powerpoint/2010/main" val="289634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Corps (MC) badge used to be mandatory,</a:t>
            </a:r>
            <a:r>
              <a:rPr lang="en-US" baseline="0" dirty="0"/>
              <a:t> so you might get called out for not wearing one</a:t>
            </a:r>
          </a:p>
          <a:p>
            <a:r>
              <a:rPr lang="en-US" baseline="0" dirty="0"/>
              <a:t>Medical Service Corps is optional</a:t>
            </a:r>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31</a:t>
            </a:fld>
            <a:endParaRPr lang="en-US"/>
          </a:p>
        </p:txBody>
      </p:sp>
    </p:spTree>
    <p:extLst>
      <p:ext uri="{BB962C8B-B14F-4D97-AF65-F5344CB8AC3E}">
        <p14:creationId xmlns:p14="http://schemas.microsoft.com/office/powerpoint/2010/main" val="183009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32</a:t>
            </a:fld>
            <a:endParaRPr lang="en-US"/>
          </a:p>
        </p:txBody>
      </p:sp>
    </p:spTree>
    <p:extLst>
      <p:ext uri="{BB962C8B-B14F-4D97-AF65-F5344CB8AC3E}">
        <p14:creationId xmlns:p14="http://schemas.microsoft.com/office/powerpoint/2010/main" val="1106283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35</a:t>
            </a:fld>
            <a:endParaRPr lang="en-US"/>
          </a:p>
        </p:txBody>
      </p:sp>
    </p:spTree>
    <p:extLst>
      <p:ext uri="{BB962C8B-B14F-4D97-AF65-F5344CB8AC3E}">
        <p14:creationId xmlns:p14="http://schemas.microsoft.com/office/powerpoint/2010/main" val="2015871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Enlisted</a:t>
            </a:r>
            <a:r>
              <a:rPr lang="en-US" baseline="0" dirty="0"/>
              <a:t> flight cap has a solid blue braid</a:t>
            </a:r>
          </a:p>
          <a:p>
            <a:r>
              <a:rPr lang="en-US" baseline="0" dirty="0"/>
              <a:t>General officers have a solid silver braid</a:t>
            </a:r>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36</a:t>
            </a:fld>
            <a:endParaRPr lang="en-US"/>
          </a:p>
        </p:txBody>
      </p:sp>
    </p:spTree>
    <p:extLst>
      <p:ext uri="{BB962C8B-B14F-4D97-AF65-F5344CB8AC3E}">
        <p14:creationId xmlns:p14="http://schemas.microsoft.com/office/powerpoint/2010/main" val="898742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Side note,</a:t>
            </a:r>
            <a:r>
              <a:rPr lang="en-US" baseline="0" dirty="0"/>
              <a:t> black socks used to be against the rules until about 2013-2014. Wear black socks and drive your NCOs nuts, but it’s okay since black socks are allowed now</a:t>
            </a:r>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37</a:t>
            </a:fld>
            <a:endParaRPr lang="en-US"/>
          </a:p>
        </p:txBody>
      </p:sp>
    </p:spTree>
    <p:extLst>
      <p:ext uri="{BB962C8B-B14F-4D97-AF65-F5344CB8AC3E}">
        <p14:creationId xmlns:p14="http://schemas.microsoft.com/office/powerpoint/2010/main" val="1453255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Side note,</a:t>
            </a:r>
            <a:r>
              <a:rPr lang="en-US" baseline="0" dirty="0"/>
              <a:t> black socks used to be against the rules until about 2013-2014. Wear black socks and drive your NCOs nuts, but it’s okay since black socks are allowed now</a:t>
            </a:r>
            <a:endParaRPr lang="en-US" dirty="0"/>
          </a:p>
        </p:txBody>
      </p:sp>
      <p:sp>
        <p:nvSpPr>
          <p:cNvPr id="4" name="Slide Number Placeholder 3"/>
          <p:cNvSpPr>
            <a:spLocks noGrp="1"/>
          </p:cNvSpPr>
          <p:nvPr>
            <p:ph type="sldNum" sz="quarter" idx="10"/>
          </p:nvPr>
        </p:nvSpPr>
        <p:spPr/>
        <p:txBody>
          <a:bodyPr/>
          <a:lstStyle/>
          <a:p>
            <a:fld id="{D69E927E-6CC3-A34C-B4CD-310BE379B256}" type="slidenum">
              <a:rPr lang="en-US" smtClean="0"/>
              <a:t>38</a:t>
            </a:fld>
            <a:endParaRPr lang="en-US"/>
          </a:p>
        </p:txBody>
      </p:sp>
    </p:spTree>
    <p:extLst>
      <p:ext uri="{BB962C8B-B14F-4D97-AF65-F5344CB8AC3E}">
        <p14:creationId xmlns:p14="http://schemas.microsoft.com/office/powerpoint/2010/main" val="543968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13DF09-EFA9-47E8-BBEB-6FF03F416A16}"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369225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13DF09-EFA9-47E8-BBEB-6FF03F416A16}"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2972566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13DF09-EFA9-47E8-BBEB-6FF03F416A16}"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439105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13DF09-EFA9-47E8-BBEB-6FF03F416A16}"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3766902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13DF09-EFA9-47E8-BBEB-6FF03F416A16}"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3997438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13DF09-EFA9-47E8-BBEB-6FF03F416A16}"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1094779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13DF09-EFA9-47E8-BBEB-6FF03F416A16}" type="datetimeFigureOut">
              <a:rPr lang="en-US" smtClean="0"/>
              <a:t>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2599909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13DF09-EFA9-47E8-BBEB-6FF03F416A16}" type="datetimeFigureOut">
              <a:rPr lang="en-US" smtClean="0"/>
              <a:t>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346117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13DF09-EFA9-47E8-BBEB-6FF03F416A16}" type="datetimeFigureOut">
              <a:rPr lang="en-US" smtClean="0"/>
              <a:t>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288423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13DF09-EFA9-47E8-BBEB-6FF03F416A16}"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368688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13DF09-EFA9-47E8-BBEB-6FF03F416A16}"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412B1-ED8F-4CB6-B910-E7B58CE186F2}" type="slidenum">
              <a:rPr lang="en-US" smtClean="0"/>
              <a:t>‹#›</a:t>
            </a:fld>
            <a:endParaRPr lang="en-US"/>
          </a:p>
        </p:txBody>
      </p:sp>
    </p:spTree>
    <p:extLst>
      <p:ext uri="{BB962C8B-B14F-4D97-AF65-F5344CB8AC3E}">
        <p14:creationId xmlns:p14="http://schemas.microsoft.com/office/powerpoint/2010/main" val="262576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3DF09-EFA9-47E8-BBEB-6FF03F416A16}" type="datetimeFigureOut">
              <a:rPr lang="en-US" smtClean="0"/>
              <a:t>2/6/18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412B1-ED8F-4CB6-B910-E7B58CE186F2}" type="slidenum">
              <a:rPr lang="en-US" smtClean="0"/>
              <a:t>‹#›</a:t>
            </a:fld>
            <a:endParaRPr lang="en-US"/>
          </a:p>
        </p:txBody>
      </p:sp>
    </p:spTree>
    <p:extLst>
      <p:ext uri="{BB962C8B-B14F-4D97-AF65-F5344CB8AC3E}">
        <p14:creationId xmlns:p14="http://schemas.microsoft.com/office/powerpoint/2010/main" val="1245614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public.navy.mil/bupers-npc/support/uniforms/uniformregulations/chapter3/MaleOfficer/Pages/default.aspx" TargetMode="External"/><Relationship Id="rId2" Type="http://schemas.openxmlformats.org/officeDocument/2006/relationships/hyperlink" Target="http://www.public.navy.mil/bupers-npc/support/uniforms/uniformregulations/chapter3/FemaleOfficer/Pages/default.aspx"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public.navy.mil/bupers-npc/support/uniforms/uniformregulations/chapter3/MaleOfficer/MO_ServiceDress/Pages/default.aspx" TargetMode="External"/><Relationship Id="rId2" Type="http://schemas.openxmlformats.org/officeDocument/2006/relationships/hyperlink" Target="http://www.public.navy.mil/bupers-npc/support/uniforms/uniformregulations/chapter3/FemaleOfficer/FO_ServiceDress/Pages/default.asp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public.navy.mil/bupers-npc/support/uniforms/uniformregulations/chapter3/FemaleOfficer/FO_Service/Pages/FO_SummerWhite.aspx" TargetMode="External"/><Relationship Id="rId2" Type="http://schemas.openxmlformats.org/officeDocument/2006/relationships/hyperlink" Target="http://www.public.navy.mil/bupers-npc/support/uniforms/uniformregulations/chapter3/MaleOfficer/MO_Service/Pages/ServiceKhaki.aspx"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public.navy.mil/bupers-npc/support/uniforms/uniformregulations/chapter3/FemaleOfficer/FO_Working/Pages/default.aspx" TargetMode="External"/><Relationship Id="rId2" Type="http://schemas.openxmlformats.org/officeDocument/2006/relationships/hyperlink" Target="http://www.public.navy.mil/bupers-npc/support/uniforms/uniformregulations/chapter3/MaleOfficer/MO_Working/Pages/default.aspx"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tatic.e-publishing.af.mil/production/1/af_a1/publication/afi36-2903/afi36-2903.pdf"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256300" y="2426124"/>
            <a:ext cx="1136679" cy="1811442"/>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89846" l="9244" r="89916"/>
                    </a14:imgEffect>
                  </a14:imgLayer>
                </a14:imgProps>
              </a:ext>
            </a:extLst>
          </a:blip>
          <a:stretch>
            <a:fillRect/>
          </a:stretch>
        </p:blipFill>
        <p:spPr>
          <a:xfrm>
            <a:off x="9897976" y="4559299"/>
            <a:ext cx="657996" cy="1797050"/>
          </a:xfrm>
          <a:prstGeom prst="rect">
            <a:avLst/>
          </a:prstGeom>
        </p:spPr>
      </p:pic>
      <p:pic>
        <p:nvPicPr>
          <p:cNvPr id="5" name="Picture 4"/>
          <p:cNvPicPr>
            <a:picLocks noChangeAspect="1"/>
          </p:cNvPicPr>
          <p:nvPr/>
        </p:nvPicPr>
        <p:blipFill>
          <a:blip r:embed="rId5"/>
          <a:stretch>
            <a:fillRect/>
          </a:stretch>
        </p:blipFill>
        <p:spPr>
          <a:xfrm>
            <a:off x="8528392" y="321732"/>
            <a:ext cx="1811443" cy="1811443"/>
          </a:xfrm>
          <a:prstGeom prst="rect">
            <a:avLst/>
          </a:prstGeom>
        </p:spPr>
      </p:pic>
      <p:sp>
        <p:nvSpPr>
          <p:cNvPr id="23" name="Freeform 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Freeform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ctrTitle"/>
          </p:nvPr>
        </p:nvSpPr>
        <p:spPr>
          <a:xfrm>
            <a:off x="804672" y="2600325"/>
            <a:ext cx="4948428" cy="2651200"/>
          </a:xfrm>
        </p:spPr>
        <p:txBody>
          <a:bodyPr anchor="t">
            <a:normAutofit/>
          </a:bodyPr>
          <a:lstStyle/>
          <a:p>
            <a:pPr algn="l"/>
            <a:r>
              <a:rPr lang="en-US" sz="5400" dirty="0">
                <a:solidFill>
                  <a:schemeClr val="bg1"/>
                </a:solidFill>
              </a:rPr>
              <a:t>GSACEP Military Uniform Guide</a:t>
            </a:r>
          </a:p>
        </p:txBody>
      </p:sp>
      <p:sp>
        <p:nvSpPr>
          <p:cNvPr id="3" name="Subtitle 2"/>
          <p:cNvSpPr>
            <a:spLocks noGrp="1"/>
          </p:cNvSpPr>
          <p:nvPr>
            <p:ph type="subTitle" idx="1"/>
          </p:nvPr>
        </p:nvSpPr>
        <p:spPr>
          <a:xfrm>
            <a:off x="804672" y="1300450"/>
            <a:ext cx="4167376" cy="1155525"/>
          </a:xfrm>
        </p:spPr>
        <p:txBody>
          <a:bodyPr anchor="b">
            <a:normAutofit/>
          </a:bodyPr>
          <a:lstStyle/>
          <a:p>
            <a:pPr algn="l"/>
            <a:r>
              <a:rPr lang="en-US" sz="2000" dirty="0">
                <a:solidFill>
                  <a:schemeClr val="bg1"/>
                </a:solidFill>
              </a:rPr>
              <a:t>By: Danny Jones, MD(Army); Taylor George, MD(Navy); Brent Lavey (Air Force)</a:t>
            </a:r>
          </a:p>
        </p:txBody>
      </p:sp>
    </p:spTree>
    <p:extLst>
      <p:ext uri="{BB962C8B-B14F-4D97-AF65-F5344CB8AC3E}">
        <p14:creationId xmlns:p14="http://schemas.microsoft.com/office/powerpoint/2010/main" val="1364973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ASU’s</a:t>
            </a:r>
          </a:p>
        </p:txBody>
      </p:sp>
      <p:sp>
        <p:nvSpPr>
          <p:cNvPr id="3" name="Content Placeholder 2"/>
          <p:cNvSpPr>
            <a:spLocks noGrp="1"/>
          </p:cNvSpPr>
          <p:nvPr>
            <p:ph idx="1"/>
          </p:nvPr>
        </p:nvSpPr>
        <p:spPr/>
        <p:txBody>
          <a:bodyPr/>
          <a:lstStyle/>
          <a:p>
            <a:r>
              <a:rPr lang="en-US" dirty="0"/>
              <a:t>Pants should be tailored so that cuffs break on top of shoes</a:t>
            </a:r>
          </a:p>
          <a:p>
            <a:r>
              <a:rPr lang="en-US" dirty="0"/>
              <a:t>Belts are always threaded through left loops first, adjust length so that brass tab extends through buckle without exposing blue fabric</a:t>
            </a:r>
          </a:p>
          <a:p>
            <a:endParaRPr lang="en-US" dirty="0"/>
          </a:p>
          <a:p>
            <a:r>
              <a:rPr lang="en-US" dirty="0"/>
              <a:t>This is a guide some people have found helpful</a:t>
            </a:r>
          </a:p>
          <a:p>
            <a:pPr lvl="1"/>
            <a:r>
              <a:rPr lang="en-US" dirty="0"/>
              <a:t>https://www.amazon.com/U-S-Army-Uniform-Guide-Sharp/dp/B00B0YEFRY/ref=sr_1_1?ie=UTF8&amp;qid=1491958602&amp;sr=8-1&amp;keywords=army+uniform+guide</a:t>
            </a:r>
          </a:p>
          <a:p>
            <a:pPr marL="0" indent="0">
              <a:buNone/>
            </a:pPr>
            <a:endParaRPr lang="en-US" dirty="0"/>
          </a:p>
        </p:txBody>
      </p:sp>
    </p:spTree>
    <p:extLst>
      <p:ext uri="{BB962C8B-B14F-4D97-AF65-F5344CB8AC3E}">
        <p14:creationId xmlns:p14="http://schemas.microsoft.com/office/powerpoint/2010/main" val="3975272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ACU’s/OCP’s</a:t>
            </a:r>
          </a:p>
        </p:txBody>
      </p:sp>
      <p:sp>
        <p:nvSpPr>
          <p:cNvPr id="3" name="Content Placeholder 2"/>
          <p:cNvSpPr>
            <a:spLocks noGrp="1"/>
          </p:cNvSpPr>
          <p:nvPr>
            <p:ph idx="1"/>
          </p:nvPr>
        </p:nvSpPr>
        <p:spPr/>
        <p:txBody>
          <a:bodyPr/>
          <a:lstStyle/>
          <a:p>
            <a:r>
              <a:rPr lang="en-US" dirty="0"/>
              <a:t>Remove loose thread</a:t>
            </a:r>
          </a:p>
          <a:p>
            <a:r>
              <a:rPr lang="en-US" dirty="0"/>
              <a:t>Not too big, not too small</a:t>
            </a:r>
          </a:p>
          <a:p>
            <a:r>
              <a:rPr lang="en-US" dirty="0"/>
              <a:t>Tuck in your pant legs, Fasten pant legs with elastic strap</a:t>
            </a:r>
          </a:p>
          <a:p>
            <a:r>
              <a:rPr lang="en-US" dirty="0"/>
              <a:t>Button all buttons on the uniform, Zip up all zippers</a:t>
            </a:r>
          </a:p>
          <a:p>
            <a:r>
              <a:rPr lang="en-US" dirty="0"/>
              <a:t>Tuck in your laces</a:t>
            </a:r>
          </a:p>
          <a:p>
            <a:pPr lvl="1"/>
            <a:r>
              <a:rPr lang="en-US" dirty="0"/>
              <a:t>I prefer to square knot my laces after wrapping them around my boot tops and tucking into the boot.</a:t>
            </a:r>
          </a:p>
          <a:p>
            <a:pPr lvl="1"/>
            <a:endParaRPr lang="en-US" dirty="0"/>
          </a:p>
        </p:txBody>
      </p:sp>
    </p:spTree>
    <p:extLst>
      <p:ext uri="{BB962C8B-B14F-4D97-AF65-F5344CB8AC3E}">
        <p14:creationId xmlns:p14="http://schemas.microsoft.com/office/powerpoint/2010/main" val="211047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ACU’s/OCP’s</a:t>
            </a:r>
          </a:p>
        </p:txBody>
      </p:sp>
      <p:sp>
        <p:nvSpPr>
          <p:cNvPr id="3" name="Content Placeholder 2"/>
          <p:cNvSpPr>
            <a:spLocks noGrp="1"/>
          </p:cNvSpPr>
          <p:nvPr>
            <p:ph idx="1"/>
          </p:nvPr>
        </p:nvSpPr>
        <p:spPr/>
        <p:txBody>
          <a:bodyPr/>
          <a:lstStyle/>
          <a:p>
            <a:r>
              <a:rPr lang="en-US" dirty="0"/>
              <a:t>Always wear your hat (cover) outdoors</a:t>
            </a:r>
          </a:p>
          <a:p>
            <a:r>
              <a:rPr lang="en-US" dirty="0"/>
              <a:t>Unit patch is worn on the left shoulder</a:t>
            </a:r>
          </a:p>
          <a:p>
            <a:r>
              <a:rPr lang="en-US" dirty="0"/>
              <a:t>Name tapes over right breast pocket, back of cover</a:t>
            </a:r>
          </a:p>
          <a:p>
            <a:r>
              <a:rPr lang="en-US" dirty="0"/>
              <a:t>US Army Tape over left breast pocket to keep your country close to your heart.</a:t>
            </a:r>
          </a:p>
          <a:p>
            <a:r>
              <a:rPr lang="en-US" dirty="0"/>
              <a:t>American flag should always have the field of stars facing forward</a:t>
            </a:r>
          </a:p>
          <a:p>
            <a:pPr lvl="1"/>
            <a:r>
              <a:rPr lang="en-US" dirty="0"/>
              <a:t>Right sleeve, should not be subdued</a:t>
            </a:r>
          </a:p>
          <a:p>
            <a:pPr marL="457200" lvl="1" indent="0">
              <a:buNone/>
            </a:pPr>
            <a:endParaRPr lang="en-US" dirty="0"/>
          </a:p>
        </p:txBody>
      </p:sp>
    </p:spTree>
    <p:extLst>
      <p:ext uri="{BB962C8B-B14F-4D97-AF65-F5344CB8AC3E}">
        <p14:creationId xmlns:p14="http://schemas.microsoft.com/office/powerpoint/2010/main" val="1897164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PT’s</a:t>
            </a:r>
          </a:p>
        </p:txBody>
      </p:sp>
      <p:sp>
        <p:nvSpPr>
          <p:cNvPr id="3" name="Content Placeholder 2"/>
          <p:cNvSpPr>
            <a:spLocks noGrp="1"/>
          </p:cNvSpPr>
          <p:nvPr>
            <p:ph idx="1"/>
          </p:nvPr>
        </p:nvSpPr>
        <p:spPr/>
        <p:txBody>
          <a:bodyPr/>
          <a:lstStyle/>
          <a:p>
            <a:r>
              <a:rPr lang="en-US" dirty="0"/>
              <a:t>You can wear black or white socks without logos showing</a:t>
            </a:r>
          </a:p>
          <a:p>
            <a:r>
              <a:rPr lang="en-US" dirty="0"/>
              <a:t>Socks should be above the ankle and below the knee</a:t>
            </a:r>
          </a:p>
          <a:p>
            <a:r>
              <a:rPr lang="en-US" dirty="0"/>
              <a:t>Get a reflective belt, they will want you to have one</a:t>
            </a:r>
          </a:p>
          <a:p>
            <a:r>
              <a:rPr lang="en-US" dirty="0"/>
              <a:t>Ask what the uniform is for the test in winter sometimes its full PT’s including jacket and sweat pants. In summer it is usually just the short sleeve t-shirt and shorts. </a:t>
            </a:r>
            <a:r>
              <a:rPr lang="en-US" sz="1400" dirty="0"/>
              <a:t>I bring the jacket with me even in summer to store wallet and keys.</a:t>
            </a:r>
          </a:p>
        </p:txBody>
      </p:sp>
    </p:spTree>
    <p:extLst>
      <p:ext uri="{BB962C8B-B14F-4D97-AF65-F5344CB8AC3E}">
        <p14:creationId xmlns:p14="http://schemas.microsoft.com/office/powerpoint/2010/main" val="2246059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Hair Cuts &amp; Grooming</a:t>
            </a:r>
          </a:p>
        </p:txBody>
      </p:sp>
      <p:sp>
        <p:nvSpPr>
          <p:cNvPr id="3" name="Content Placeholder 2"/>
          <p:cNvSpPr>
            <a:spLocks noGrp="1"/>
          </p:cNvSpPr>
          <p:nvPr>
            <p:ph idx="1"/>
          </p:nvPr>
        </p:nvSpPr>
        <p:spPr/>
        <p:txBody>
          <a:bodyPr>
            <a:normAutofit fontScale="92500" lnSpcReduction="20000"/>
          </a:bodyPr>
          <a:lstStyle/>
          <a:p>
            <a:r>
              <a:rPr lang="en-US" dirty="0"/>
              <a:t>Get a fresh haircut before interviews</a:t>
            </a:r>
          </a:p>
          <a:p>
            <a:r>
              <a:rPr lang="en-US" dirty="0"/>
              <a:t>Sideburns should extend to no lower than the opening of the ear</a:t>
            </a:r>
          </a:p>
          <a:p>
            <a:r>
              <a:rPr lang="en-US" dirty="0"/>
              <a:t>Shave every morning or prior to every shift</a:t>
            </a:r>
          </a:p>
          <a:p>
            <a:r>
              <a:rPr lang="en-US" dirty="0"/>
              <a:t>I advise against a mustache for men, but if you must, ensure that it is tapered and does not extend past the corner of the mouth</a:t>
            </a:r>
          </a:p>
          <a:p>
            <a:r>
              <a:rPr lang="en-US" dirty="0"/>
              <a:t>Ladies must have hair that does not fall past the shoulders if not worn in a bun. </a:t>
            </a:r>
          </a:p>
          <a:p>
            <a:r>
              <a:rPr lang="en-US" dirty="0"/>
              <a:t>Hair ties must be subdued, natural color (brown, tan, </a:t>
            </a:r>
            <a:r>
              <a:rPr lang="en-US" dirty="0" err="1"/>
              <a:t>etc</a:t>
            </a:r>
            <a:r>
              <a:rPr lang="en-US" dirty="0"/>
              <a:t>)</a:t>
            </a:r>
          </a:p>
          <a:p>
            <a:r>
              <a:rPr lang="en-US" dirty="0"/>
              <a:t>Clear fingernail polish only</a:t>
            </a:r>
          </a:p>
          <a:p>
            <a:r>
              <a:rPr lang="en-US" dirty="0"/>
              <a:t>For further questions reference below</a:t>
            </a:r>
          </a:p>
          <a:p>
            <a:pPr lvl="1"/>
            <a:r>
              <a:rPr lang="en-US" dirty="0"/>
              <a:t>http://www.armyg1.army.mil/hr/uniform/docs/uniform/Female_Grooming_Standards.pdf</a:t>
            </a:r>
          </a:p>
        </p:txBody>
      </p:sp>
    </p:spTree>
    <p:extLst>
      <p:ext uri="{BB962C8B-B14F-4D97-AF65-F5344CB8AC3E}">
        <p14:creationId xmlns:p14="http://schemas.microsoft.com/office/powerpoint/2010/main" val="1537661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Bags, Sunglasses, Ear devices</a:t>
            </a:r>
          </a:p>
        </p:txBody>
      </p:sp>
      <p:sp>
        <p:nvSpPr>
          <p:cNvPr id="3" name="Content Placeholder 2"/>
          <p:cNvSpPr>
            <a:spLocks noGrp="1"/>
          </p:cNvSpPr>
          <p:nvPr>
            <p:ph idx="1"/>
          </p:nvPr>
        </p:nvSpPr>
        <p:spPr/>
        <p:txBody>
          <a:bodyPr/>
          <a:lstStyle/>
          <a:p>
            <a:r>
              <a:rPr lang="en-US" dirty="0"/>
              <a:t>Black must be black or match the uniform you are wearing if shoulder strapped</a:t>
            </a:r>
          </a:p>
          <a:p>
            <a:r>
              <a:rPr lang="en-US" dirty="0"/>
              <a:t>Brief cases messenger bags may be leather</a:t>
            </a:r>
          </a:p>
          <a:p>
            <a:r>
              <a:rPr lang="en-US" dirty="0"/>
              <a:t>Logos must be subdued or blacked out while in uniform</a:t>
            </a:r>
          </a:p>
          <a:p>
            <a:r>
              <a:rPr lang="en-US" dirty="0"/>
              <a:t>Sunglasses must be black with smoke lenses, no mirror lenses, or other colored lenses</a:t>
            </a:r>
          </a:p>
          <a:p>
            <a:r>
              <a:rPr lang="en-US" dirty="0"/>
              <a:t>Do not wear sunglasses on your head or hat</a:t>
            </a:r>
          </a:p>
          <a:p>
            <a:r>
              <a:rPr lang="en-US" dirty="0"/>
              <a:t>Do not walk around with a blue tooth or ear buds in your ear while in uniform, you may drive with ear buds or a blue tooth in your ear.</a:t>
            </a:r>
          </a:p>
        </p:txBody>
      </p:sp>
    </p:spTree>
    <p:extLst>
      <p:ext uri="{BB962C8B-B14F-4D97-AF65-F5344CB8AC3E}">
        <p14:creationId xmlns:p14="http://schemas.microsoft.com/office/powerpoint/2010/main" val="1213741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NAVY</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95444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Navy Uniform Guidelines</a:t>
            </a:r>
          </a:p>
        </p:txBody>
      </p:sp>
      <p:sp>
        <p:nvSpPr>
          <p:cNvPr id="3" name="Content Placeholder 2"/>
          <p:cNvSpPr>
            <a:spLocks noGrp="1"/>
          </p:cNvSpPr>
          <p:nvPr>
            <p:ph idx="1"/>
          </p:nvPr>
        </p:nvSpPr>
        <p:spPr/>
        <p:txBody>
          <a:bodyPr/>
          <a:lstStyle/>
          <a:p>
            <a:pPr marL="0" indent="0">
              <a:buNone/>
            </a:pPr>
            <a:r>
              <a:rPr lang="en-US" dirty="0"/>
              <a:t>Female Officer Uniform Guidelines: </a:t>
            </a:r>
            <a:r>
              <a:rPr lang="en-US" dirty="0">
                <a:hlinkClick r:id="rId2"/>
              </a:rPr>
              <a:t>http://www.public.navy.mil/bupers-npc/support/uniforms/uniformregulations/chapter3/FemaleOfficer/Pages/default.aspx</a:t>
            </a:r>
            <a:endParaRPr lang="en-US" dirty="0"/>
          </a:p>
          <a:p>
            <a:pPr marL="0" indent="0">
              <a:buNone/>
            </a:pPr>
            <a:endParaRPr lang="en-US" dirty="0"/>
          </a:p>
          <a:p>
            <a:pPr marL="0" indent="0">
              <a:buNone/>
            </a:pPr>
            <a:r>
              <a:rPr lang="en-US" dirty="0"/>
              <a:t>Male Officer Uniform Guidelines:</a:t>
            </a:r>
          </a:p>
          <a:p>
            <a:pPr marL="0" indent="0">
              <a:buNone/>
            </a:pPr>
            <a:r>
              <a:rPr lang="en-US" dirty="0">
                <a:hlinkClick r:id="rId3"/>
              </a:rPr>
              <a:t>http://www.public.navy.mil/bupers-npc/support/uniforms/uniformregulations/chapter3/MaleOfficer/Pages/default.aspx</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8805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Navy Uniforms - When to Wear?</a:t>
            </a:r>
          </a:p>
        </p:txBody>
      </p:sp>
      <p:sp>
        <p:nvSpPr>
          <p:cNvPr id="6" name="Content Placeholder 5"/>
          <p:cNvSpPr>
            <a:spLocks noGrp="1"/>
          </p:cNvSpPr>
          <p:nvPr>
            <p:ph idx="1"/>
          </p:nvPr>
        </p:nvSpPr>
        <p:spPr>
          <a:xfrm>
            <a:off x="427676" y="1503123"/>
            <a:ext cx="11171410" cy="5183184"/>
          </a:xfrm>
        </p:spPr>
        <p:txBody>
          <a:bodyPr>
            <a:normAutofit fontScale="92500" lnSpcReduction="10000"/>
          </a:bodyPr>
          <a:lstStyle/>
          <a:p>
            <a:r>
              <a:rPr lang="en-US" dirty="0"/>
              <a:t>Dress Blues and Dress Whites</a:t>
            </a:r>
          </a:p>
          <a:p>
            <a:pPr lvl="1"/>
            <a:r>
              <a:rPr lang="en-US" dirty="0"/>
              <a:t>Interview Day, Graduation, weddings, formal events</a:t>
            </a:r>
          </a:p>
          <a:p>
            <a:pPr lvl="1"/>
            <a:r>
              <a:rPr lang="en-US" dirty="0"/>
              <a:t>Generally wear blues in the fall/winter, whites in the spring summer; if you only own one versus the other, ask your command if they are flexible </a:t>
            </a:r>
          </a:p>
          <a:p>
            <a:r>
              <a:rPr lang="en-US" dirty="0"/>
              <a:t>Khakis/Summer Whites (Service Uniforms)</a:t>
            </a:r>
          </a:p>
          <a:p>
            <a:pPr lvl="1"/>
            <a:r>
              <a:rPr lang="en-US" dirty="0"/>
              <a:t>In clinic can always wear khakis</a:t>
            </a:r>
          </a:p>
          <a:p>
            <a:pPr lvl="1"/>
            <a:r>
              <a:rPr lang="en-US" dirty="0"/>
              <a:t>Fridays at most Navy hospitals require Khakis instead of NWUs if in clinic</a:t>
            </a:r>
          </a:p>
          <a:p>
            <a:r>
              <a:rPr lang="en-US" dirty="0"/>
              <a:t>NWUs</a:t>
            </a:r>
          </a:p>
          <a:p>
            <a:pPr lvl="1"/>
            <a:r>
              <a:rPr lang="en-US" dirty="0"/>
              <a:t>Military training simulations</a:t>
            </a:r>
          </a:p>
          <a:p>
            <a:pPr lvl="1"/>
            <a:r>
              <a:rPr lang="en-US" dirty="0"/>
              <a:t>Monday – Thursday in the hospital when on clinics that require uniforms</a:t>
            </a:r>
          </a:p>
          <a:p>
            <a:r>
              <a:rPr lang="en-US" dirty="0"/>
              <a:t>Scrubs</a:t>
            </a:r>
          </a:p>
          <a:p>
            <a:pPr lvl="1"/>
            <a:r>
              <a:rPr lang="en-US" dirty="0"/>
              <a:t>On Shift/Cadaver Lab/Medical training where you may encounter blood/fluids</a:t>
            </a:r>
          </a:p>
          <a:p>
            <a:r>
              <a:rPr lang="en-US" dirty="0"/>
              <a:t>PT’s</a:t>
            </a:r>
          </a:p>
          <a:p>
            <a:pPr lvl="1"/>
            <a:r>
              <a:rPr lang="en-US" dirty="0"/>
              <a:t>For a PT test, at the gym</a:t>
            </a:r>
          </a:p>
        </p:txBody>
      </p:sp>
    </p:spTree>
    <p:extLst>
      <p:ext uri="{BB962C8B-B14F-4D97-AF65-F5344CB8AC3E}">
        <p14:creationId xmlns:p14="http://schemas.microsoft.com/office/powerpoint/2010/main" val="3617752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Navy Dress Uniforms – Blues and Whites</a:t>
            </a:r>
          </a:p>
        </p:txBody>
      </p:sp>
      <p:sp>
        <p:nvSpPr>
          <p:cNvPr id="3" name="Content Placeholder 2"/>
          <p:cNvSpPr>
            <a:spLocks noGrp="1"/>
          </p:cNvSpPr>
          <p:nvPr>
            <p:ph idx="1"/>
          </p:nvPr>
        </p:nvSpPr>
        <p:spPr/>
        <p:txBody>
          <a:bodyPr>
            <a:normAutofit fontScale="70000" lnSpcReduction="20000"/>
          </a:bodyPr>
          <a:lstStyle/>
          <a:p>
            <a:r>
              <a:rPr lang="en-US" dirty="0"/>
              <a:t>Generally dictated by command when to wear whites versus blues, or by the season of the year</a:t>
            </a:r>
          </a:p>
          <a:p>
            <a:endParaRPr lang="en-US" dirty="0"/>
          </a:p>
          <a:p>
            <a:r>
              <a:rPr lang="en-US" dirty="0"/>
              <a:t>Women’s cover changing to “unisex” combo cover, obligatory by 2018; women may still wear their women’s only cover until that time</a:t>
            </a:r>
          </a:p>
          <a:p>
            <a:endParaRPr lang="en-US" dirty="0"/>
          </a:p>
          <a:p>
            <a:r>
              <a:rPr lang="en-US" dirty="0"/>
              <a:t>Women’s white dress top also changing to “choker” style; may purchase now at your large NEXs</a:t>
            </a:r>
          </a:p>
          <a:p>
            <a:pPr marL="0" indent="0">
              <a:buNone/>
            </a:pPr>
            <a:endParaRPr lang="en-US" dirty="0"/>
          </a:p>
          <a:p>
            <a:r>
              <a:rPr lang="en-US" dirty="0"/>
              <a:t>Female Guidelines: </a:t>
            </a:r>
            <a:r>
              <a:rPr lang="en-US" dirty="0">
                <a:hlinkClick r:id="rId2"/>
              </a:rPr>
              <a:t>http://www.public.navy.mil/bupers-npc/support/uniforms/uniformregulations/chapter3/FemaleOfficer/FO_ServiceDress/Pages/default.aspx</a:t>
            </a:r>
            <a:endParaRPr lang="en-US" dirty="0"/>
          </a:p>
          <a:p>
            <a:endParaRPr lang="en-US" dirty="0"/>
          </a:p>
          <a:p>
            <a:r>
              <a:rPr lang="en-US" dirty="0"/>
              <a:t>Male Guidelines: </a:t>
            </a:r>
            <a:r>
              <a:rPr lang="en-US" dirty="0">
                <a:hlinkClick r:id="rId3"/>
              </a:rPr>
              <a:t>http://www.public.navy.mil/bupers-npc/support/uniforms/uniformregulations/chapter3/MaleOfficer/MO_ServiceDress/Pages/default.aspx</a:t>
            </a:r>
            <a:endParaRPr lang="en-US" dirty="0"/>
          </a:p>
          <a:p>
            <a:pPr marL="0" indent="0">
              <a:buNone/>
            </a:pPr>
            <a:endParaRPr lang="en-US" dirty="0"/>
          </a:p>
        </p:txBody>
      </p:sp>
    </p:spTree>
    <p:extLst>
      <p:ext uri="{BB962C8B-B14F-4D97-AF65-F5344CB8AC3E}">
        <p14:creationId xmlns:p14="http://schemas.microsoft.com/office/powerpoint/2010/main" val="159860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a:normAutofit lnSpcReduction="10000"/>
          </a:bodyPr>
          <a:lstStyle/>
          <a:p>
            <a:pPr marL="0" indent="0">
              <a:buNone/>
            </a:pPr>
            <a:endParaRPr lang="en-US" dirty="0"/>
          </a:p>
          <a:p>
            <a:r>
              <a:rPr lang="en-US" dirty="0"/>
              <a:t>This document is meant to help provide overall understanding of how to set up your uniforms. We attempted to keep this up-to-date however there are changes/base specific alterations. Please refer to our branch specific guidelines/regulations, and/or the program you are visiting/entering.  </a:t>
            </a:r>
          </a:p>
          <a:p>
            <a:pPr marL="0" indent="0">
              <a:buNone/>
            </a:pPr>
            <a:endParaRPr lang="en-US" dirty="0"/>
          </a:p>
          <a:p>
            <a:r>
              <a:rPr lang="en-US" dirty="0"/>
              <a:t>The opinions or assertions contained here in are the private views of the authors and are not to be construed as official or reflecting the views of MAMC, or the Department of the Army, Navy, Air Force, or the Department of Defense. </a:t>
            </a:r>
          </a:p>
        </p:txBody>
      </p:sp>
    </p:spTree>
    <p:extLst>
      <p:ext uri="{BB962C8B-B14F-4D97-AF65-F5344CB8AC3E}">
        <p14:creationId xmlns:p14="http://schemas.microsoft.com/office/powerpoint/2010/main" val="547003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Navy Khakis/Whites (Service Uniforms)</a:t>
            </a:r>
          </a:p>
        </p:txBody>
      </p:sp>
      <p:sp>
        <p:nvSpPr>
          <p:cNvPr id="3" name="Content Placeholder 2"/>
          <p:cNvSpPr>
            <a:spLocks noGrp="1"/>
          </p:cNvSpPr>
          <p:nvPr>
            <p:ph idx="1"/>
          </p:nvPr>
        </p:nvSpPr>
        <p:spPr>
          <a:xfrm>
            <a:off x="838200" y="1825625"/>
            <a:ext cx="10515600" cy="4718144"/>
          </a:xfrm>
        </p:spPr>
        <p:txBody>
          <a:bodyPr numCol="2">
            <a:normAutofit fontScale="92500" lnSpcReduction="10000"/>
          </a:bodyPr>
          <a:lstStyle/>
          <a:p>
            <a:r>
              <a:rPr lang="en-US" dirty="0"/>
              <a:t>Ensure proper fit (see guidelines)</a:t>
            </a:r>
          </a:p>
          <a:p>
            <a:r>
              <a:rPr lang="en-US" dirty="0"/>
              <a:t>Clean &amp; pressed with creases at all times</a:t>
            </a:r>
          </a:p>
          <a:p>
            <a:r>
              <a:rPr lang="en-US" dirty="0"/>
              <a:t>Remove all loose threads </a:t>
            </a:r>
          </a:p>
          <a:p>
            <a:r>
              <a:rPr lang="en-US" dirty="0"/>
              <a:t>Shoes Polished</a:t>
            </a:r>
          </a:p>
          <a:p>
            <a:r>
              <a:rPr lang="en-US" dirty="0"/>
              <a:t>Black/Brown socks to match shoes while in khakis, white socks while in white uniform</a:t>
            </a:r>
          </a:p>
          <a:p>
            <a:r>
              <a:rPr lang="en-US" dirty="0"/>
              <a:t>White undershirts always</a:t>
            </a:r>
          </a:p>
          <a:p>
            <a:pPr marL="0" indent="0">
              <a:buNone/>
            </a:pPr>
            <a:endParaRPr lang="en-US" dirty="0"/>
          </a:p>
          <a:p>
            <a:pPr marL="0" indent="0">
              <a:buNone/>
            </a:pPr>
            <a:endParaRPr lang="en-US" dirty="0"/>
          </a:p>
          <a:p>
            <a:pPr marL="0" indent="0">
              <a:buNone/>
            </a:pPr>
            <a:r>
              <a:rPr lang="en-US" dirty="0"/>
              <a:t>Khakis: </a:t>
            </a:r>
            <a:r>
              <a:rPr lang="en-US" dirty="0">
                <a:hlinkClick r:id="rId2"/>
              </a:rPr>
              <a:t>http://www.public.navy.mil/bupers-npc/support/uniforms/uniformregulations/chapter3/MaleOfficer/MO_Service/Pages/ServiceKhaki.aspx</a:t>
            </a:r>
            <a:endParaRPr lang="en-US" dirty="0"/>
          </a:p>
          <a:p>
            <a:pPr marL="0" indent="0">
              <a:buNone/>
            </a:pPr>
            <a:r>
              <a:rPr lang="en-US" dirty="0"/>
              <a:t>Whites: </a:t>
            </a:r>
            <a:r>
              <a:rPr lang="en-US" dirty="0">
                <a:hlinkClick r:id="rId3"/>
              </a:rPr>
              <a:t>http://www.public.navy.mil/bupers-npc/support/uniforms/uniformregulations/chapter3/FemaleOfficer/FO_Service/Pages/FO_SummerWhite.aspx</a:t>
            </a:r>
            <a:r>
              <a:rPr lang="en-US" dirty="0"/>
              <a:t> </a:t>
            </a:r>
          </a:p>
          <a:p>
            <a:pPr marL="0" indent="0">
              <a:buNone/>
            </a:pPr>
            <a:endParaRPr lang="en-US" dirty="0"/>
          </a:p>
          <a:p>
            <a:endParaRPr lang="en-US" dirty="0"/>
          </a:p>
        </p:txBody>
      </p:sp>
    </p:spTree>
    <p:extLst>
      <p:ext uri="{BB962C8B-B14F-4D97-AF65-F5344CB8AC3E}">
        <p14:creationId xmlns:p14="http://schemas.microsoft.com/office/powerpoint/2010/main" val="3149062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NWUs</a:t>
            </a:r>
          </a:p>
        </p:txBody>
      </p:sp>
      <p:sp>
        <p:nvSpPr>
          <p:cNvPr id="3" name="Content Placeholder 2"/>
          <p:cNvSpPr>
            <a:spLocks noGrp="1"/>
          </p:cNvSpPr>
          <p:nvPr>
            <p:ph idx="1"/>
          </p:nvPr>
        </p:nvSpPr>
        <p:spPr/>
        <p:txBody>
          <a:bodyPr>
            <a:normAutofit fontScale="85000" lnSpcReduction="20000"/>
          </a:bodyPr>
          <a:lstStyle/>
          <a:p>
            <a:r>
              <a:rPr lang="en-US" dirty="0"/>
              <a:t>Two uniforms allowed currently – “blues” and “greens” type 3; swapping over to “greens” circa 2017/2018, however they are unavailable to purchase at this time unless you are authorized</a:t>
            </a:r>
          </a:p>
          <a:p>
            <a:r>
              <a:rPr lang="en-US" dirty="0"/>
              <a:t>Suggestion is to not purchase anything you absolutely do not have to for your blues at this time, and await future orders on when/where to purchase greens</a:t>
            </a:r>
          </a:p>
          <a:p>
            <a:endParaRPr lang="en-US" dirty="0"/>
          </a:p>
          <a:p>
            <a:r>
              <a:rPr lang="en-US" dirty="0"/>
              <a:t>Male Guidelines: </a:t>
            </a:r>
            <a:r>
              <a:rPr lang="en-US" dirty="0">
                <a:hlinkClick r:id="rId2"/>
              </a:rPr>
              <a:t>http://www.public.navy.mil/bupers-npc/support/uniforms/uniformregulations/chapter3/MaleOfficer/MO_Working/Pages/default.aspx</a:t>
            </a:r>
            <a:endParaRPr lang="en-US" dirty="0"/>
          </a:p>
          <a:p>
            <a:endParaRPr lang="en-US" dirty="0"/>
          </a:p>
          <a:p>
            <a:r>
              <a:rPr lang="en-US" dirty="0"/>
              <a:t>Female Guidelines: </a:t>
            </a:r>
            <a:r>
              <a:rPr lang="en-US" dirty="0">
                <a:hlinkClick r:id="rId3"/>
              </a:rPr>
              <a:t>http://www.public.navy.mil/bupers-npc/support/uniforms/uniformregulations/chapter3/FemaleOfficer/FO_Working/Pages/default.aspx</a:t>
            </a:r>
            <a:r>
              <a:rPr lang="en-US" dirty="0"/>
              <a:t> </a:t>
            </a:r>
          </a:p>
        </p:txBody>
      </p:sp>
    </p:spTree>
    <p:extLst>
      <p:ext uri="{BB962C8B-B14F-4D97-AF65-F5344CB8AC3E}">
        <p14:creationId xmlns:p14="http://schemas.microsoft.com/office/powerpoint/2010/main" val="3334018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NWUs</a:t>
            </a:r>
          </a:p>
        </p:txBody>
      </p:sp>
      <p:sp>
        <p:nvSpPr>
          <p:cNvPr id="3" name="Content Placeholder 2"/>
          <p:cNvSpPr>
            <a:spLocks noGrp="1"/>
          </p:cNvSpPr>
          <p:nvPr>
            <p:ph idx="1"/>
          </p:nvPr>
        </p:nvSpPr>
        <p:spPr/>
        <p:txBody>
          <a:bodyPr>
            <a:normAutofit lnSpcReduction="10000"/>
          </a:bodyPr>
          <a:lstStyle/>
          <a:p>
            <a:r>
              <a:rPr lang="en-US" dirty="0"/>
              <a:t>Remove loose threads</a:t>
            </a:r>
          </a:p>
          <a:p>
            <a:r>
              <a:rPr lang="en-US" dirty="0"/>
              <a:t>Not too big, not too small</a:t>
            </a:r>
          </a:p>
          <a:p>
            <a:r>
              <a:rPr lang="en-US" dirty="0"/>
              <a:t>Tuck in your pant legs, Fasten pant legs with elastic strap/tuck in pant legs to boots</a:t>
            </a:r>
          </a:p>
          <a:p>
            <a:r>
              <a:rPr lang="en-US" dirty="0"/>
              <a:t>Sleeves up or down is dictated by your command as well as the season</a:t>
            </a:r>
          </a:p>
          <a:p>
            <a:r>
              <a:rPr lang="en-US" dirty="0"/>
              <a:t>Tuck in your laces</a:t>
            </a:r>
          </a:p>
          <a:p>
            <a:r>
              <a:rPr lang="en-US" dirty="0"/>
              <a:t>“Coveralls” are a working uniform as well; reserved for special units/jobs; interns for the most part will not utilize this uniform option</a:t>
            </a:r>
          </a:p>
        </p:txBody>
      </p:sp>
    </p:spTree>
    <p:extLst>
      <p:ext uri="{BB962C8B-B14F-4D97-AF65-F5344CB8AC3E}">
        <p14:creationId xmlns:p14="http://schemas.microsoft.com/office/powerpoint/2010/main" val="2225599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Navy - PT’s</a:t>
            </a:r>
          </a:p>
        </p:txBody>
      </p:sp>
      <p:sp>
        <p:nvSpPr>
          <p:cNvPr id="3" name="Content Placeholder 2"/>
          <p:cNvSpPr>
            <a:spLocks noGrp="1"/>
          </p:cNvSpPr>
          <p:nvPr>
            <p:ph idx="1"/>
          </p:nvPr>
        </p:nvSpPr>
        <p:spPr/>
        <p:txBody>
          <a:bodyPr/>
          <a:lstStyle/>
          <a:p>
            <a:r>
              <a:rPr lang="en-US" dirty="0"/>
              <a:t>You can wear black or white socks without logos showing</a:t>
            </a:r>
          </a:p>
          <a:p>
            <a:r>
              <a:rPr lang="en-US" dirty="0"/>
              <a:t>Socks should be above the ankle and below the knee</a:t>
            </a:r>
          </a:p>
          <a:p>
            <a:r>
              <a:rPr lang="en-US" dirty="0"/>
              <a:t>Get a reflective belt, they will want you to have one</a:t>
            </a:r>
          </a:p>
          <a:p>
            <a:r>
              <a:rPr lang="en-US" dirty="0"/>
              <a:t>May have in single </a:t>
            </a:r>
            <a:r>
              <a:rPr lang="en-US" dirty="0" err="1"/>
              <a:t>earbud</a:t>
            </a:r>
            <a:r>
              <a:rPr lang="en-US" dirty="0"/>
              <a:t> when doing PT or running outside for safety purposes </a:t>
            </a:r>
          </a:p>
          <a:p>
            <a:r>
              <a:rPr lang="en-US" dirty="0"/>
              <a:t>Ask what the uniform is for the test in winter sometimes its full PT’s including sweatshirt/hoodie and sweat pants; in summer it is usually just the short sleeve t-shirt and shorts</a:t>
            </a:r>
          </a:p>
          <a:p>
            <a:pPr marL="0" indent="0">
              <a:buNone/>
            </a:pPr>
            <a:endParaRPr lang="en-US" sz="1400" dirty="0"/>
          </a:p>
        </p:txBody>
      </p:sp>
    </p:spTree>
    <p:extLst>
      <p:ext uri="{BB962C8B-B14F-4D97-AF65-F5344CB8AC3E}">
        <p14:creationId xmlns:p14="http://schemas.microsoft.com/office/powerpoint/2010/main" val="438913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Navy - Hair Cuts &amp; Grooming</a:t>
            </a:r>
          </a:p>
        </p:txBody>
      </p:sp>
      <p:sp>
        <p:nvSpPr>
          <p:cNvPr id="3" name="Content Placeholder 2"/>
          <p:cNvSpPr>
            <a:spLocks noGrp="1"/>
          </p:cNvSpPr>
          <p:nvPr>
            <p:ph idx="1"/>
          </p:nvPr>
        </p:nvSpPr>
        <p:spPr/>
        <p:txBody>
          <a:bodyPr>
            <a:normAutofit fontScale="92500" lnSpcReduction="10000"/>
          </a:bodyPr>
          <a:lstStyle/>
          <a:p>
            <a:r>
              <a:rPr lang="en-US" dirty="0"/>
              <a:t>Get a fresh haircut before interviews</a:t>
            </a:r>
          </a:p>
          <a:p>
            <a:r>
              <a:rPr lang="en-US" dirty="0"/>
              <a:t>Sideburns should extend to no lower than the opening of the ear</a:t>
            </a:r>
          </a:p>
          <a:p>
            <a:r>
              <a:rPr lang="en-US" dirty="0"/>
              <a:t>Shave every morning or prior to every shift</a:t>
            </a:r>
          </a:p>
          <a:p>
            <a:r>
              <a:rPr lang="en-US" dirty="0"/>
              <a:t>I advise against a mustache for men, but if you must, ensure that it is tapered and does not extend past the corner of the mouth</a:t>
            </a:r>
          </a:p>
          <a:p>
            <a:r>
              <a:rPr lang="en-US" dirty="0"/>
              <a:t>Ladies must have hair that does not fall past the shoulders if not worn in a bun</a:t>
            </a:r>
          </a:p>
          <a:p>
            <a:r>
              <a:rPr lang="en-US" dirty="0"/>
              <a:t>Avoid brightly colored fingernail polish; must be “complementary” to skin tone</a:t>
            </a:r>
          </a:p>
          <a:p>
            <a:r>
              <a:rPr lang="en-US" dirty="0"/>
              <a:t>Additional Information: http://</a:t>
            </a:r>
            <a:r>
              <a:rPr lang="en-US" dirty="0" err="1"/>
              <a:t>www.public.navy.mil</a:t>
            </a:r>
            <a:r>
              <a:rPr lang="en-US" dirty="0"/>
              <a:t>/</a:t>
            </a:r>
            <a:r>
              <a:rPr lang="en-US" dirty="0" err="1"/>
              <a:t>bupers-npc</a:t>
            </a:r>
            <a:r>
              <a:rPr lang="en-US" dirty="0"/>
              <a:t>/support/uniforms/</a:t>
            </a:r>
            <a:r>
              <a:rPr lang="en-US" dirty="0" err="1"/>
              <a:t>uniformregulations</a:t>
            </a:r>
            <a:r>
              <a:rPr lang="en-US" dirty="0"/>
              <a:t>/chapter2/Pages/</a:t>
            </a:r>
            <a:r>
              <a:rPr lang="en-US" dirty="0" err="1"/>
              <a:t>default.aspx</a:t>
            </a:r>
            <a:endParaRPr lang="en-US" dirty="0"/>
          </a:p>
        </p:txBody>
      </p:sp>
    </p:spTree>
    <p:extLst>
      <p:ext uri="{BB962C8B-B14F-4D97-AF65-F5344CB8AC3E}">
        <p14:creationId xmlns:p14="http://schemas.microsoft.com/office/powerpoint/2010/main" val="3208387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Navy - Bags, Sunglasses, Ear devices</a:t>
            </a:r>
          </a:p>
        </p:txBody>
      </p:sp>
      <p:sp>
        <p:nvSpPr>
          <p:cNvPr id="3" name="Content Placeholder 2"/>
          <p:cNvSpPr>
            <a:spLocks noGrp="1"/>
          </p:cNvSpPr>
          <p:nvPr>
            <p:ph idx="1"/>
          </p:nvPr>
        </p:nvSpPr>
        <p:spPr/>
        <p:txBody>
          <a:bodyPr>
            <a:normAutofit fontScale="92500" lnSpcReduction="10000"/>
          </a:bodyPr>
          <a:lstStyle/>
          <a:p>
            <a:r>
              <a:rPr lang="en-US" dirty="0"/>
              <a:t>Bag must match the color of your uniform</a:t>
            </a:r>
          </a:p>
          <a:p>
            <a:pPr lvl="1"/>
            <a:r>
              <a:rPr lang="en-US" dirty="0"/>
              <a:t>For instance, if in whites, must have entirely white purse/bag without insignia or brands showing</a:t>
            </a:r>
          </a:p>
          <a:p>
            <a:pPr lvl="1"/>
            <a:r>
              <a:rPr lang="en-US" dirty="0"/>
              <a:t>If in “blues,” bag must be black</a:t>
            </a:r>
          </a:p>
          <a:p>
            <a:r>
              <a:rPr lang="en-US" dirty="0"/>
              <a:t>Backpacks (all black) okay with khaki service uniforms and NWUs only; briefcases or purses with dress uniforms</a:t>
            </a:r>
          </a:p>
          <a:p>
            <a:r>
              <a:rPr lang="en-US" dirty="0"/>
              <a:t>Gold earrings for women only unless in Dinner Dress – may wear pearls</a:t>
            </a:r>
          </a:p>
          <a:p>
            <a:r>
              <a:rPr lang="en-US" dirty="0"/>
              <a:t>Logos must be subdued or blacked out while in uniform</a:t>
            </a:r>
          </a:p>
          <a:p>
            <a:r>
              <a:rPr lang="en-US" dirty="0"/>
              <a:t>Don’t wear sunglasses on your head or hat</a:t>
            </a:r>
          </a:p>
          <a:p>
            <a:r>
              <a:rPr lang="en-US" dirty="0"/>
              <a:t>Do not walk around with a blue tooth or ear buds in your ear while in uniform; though may utilize single </a:t>
            </a:r>
            <a:r>
              <a:rPr lang="en-US" dirty="0" err="1"/>
              <a:t>earbud</a:t>
            </a:r>
            <a:r>
              <a:rPr lang="en-US" dirty="0"/>
              <a:t> while participating in PRT</a:t>
            </a:r>
          </a:p>
        </p:txBody>
      </p:sp>
    </p:spTree>
    <p:extLst>
      <p:ext uri="{BB962C8B-B14F-4D97-AF65-F5344CB8AC3E}">
        <p14:creationId xmlns:p14="http://schemas.microsoft.com/office/powerpoint/2010/main" val="2445627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Air Force</a:t>
            </a:r>
          </a:p>
        </p:txBody>
      </p:sp>
      <p:sp>
        <p:nvSpPr>
          <p:cNvPr id="5" name="Subtitle 4"/>
          <p:cNvSpPr>
            <a:spLocks noGrp="1"/>
          </p:cNvSpPr>
          <p:nvPr>
            <p:ph type="subTitle" idx="1"/>
          </p:nvPr>
        </p:nvSpPr>
        <p:spPr/>
        <p:txBody>
          <a:bodyPr/>
          <a:lstStyle/>
          <a:p>
            <a:r>
              <a:rPr lang="en-US" dirty="0">
                <a:hlinkClick r:id="rId2"/>
              </a:rPr>
              <a:t>See AFI36-2903 for the full text</a:t>
            </a:r>
            <a:endParaRPr lang="en-US" dirty="0"/>
          </a:p>
        </p:txBody>
      </p:sp>
    </p:spTree>
    <p:extLst>
      <p:ext uri="{BB962C8B-B14F-4D97-AF65-F5344CB8AC3E}">
        <p14:creationId xmlns:p14="http://schemas.microsoft.com/office/powerpoint/2010/main" val="906233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Outline</a:t>
            </a:r>
          </a:p>
        </p:txBody>
      </p:sp>
      <p:sp>
        <p:nvSpPr>
          <p:cNvPr id="3" name="Content Placeholder 2"/>
          <p:cNvSpPr>
            <a:spLocks noGrp="1"/>
          </p:cNvSpPr>
          <p:nvPr>
            <p:ph idx="1"/>
          </p:nvPr>
        </p:nvSpPr>
        <p:spPr/>
        <p:txBody>
          <a:bodyPr/>
          <a:lstStyle/>
          <a:p>
            <a:r>
              <a:rPr lang="en-US" dirty="0"/>
              <a:t>When to where</a:t>
            </a:r>
          </a:p>
          <a:p>
            <a:r>
              <a:rPr lang="en-US" dirty="0"/>
              <a:t>Airman Battle Uniform (ABUs)</a:t>
            </a:r>
          </a:p>
          <a:p>
            <a:r>
              <a:rPr lang="en-US" dirty="0"/>
              <a:t>Service Dress</a:t>
            </a:r>
          </a:p>
          <a:p>
            <a:r>
              <a:rPr lang="en-US" dirty="0"/>
              <a:t>Blues</a:t>
            </a:r>
          </a:p>
          <a:p>
            <a:r>
              <a:rPr lang="en-US" dirty="0"/>
              <a:t>Blues and Service Dress Flight Cap</a:t>
            </a:r>
          </a:p>
          <a:p>
            <a:r>
              <a:rPr lang="en-US" dirty="0"/>
              <a:t>Physical Training Gear</a:t>
            </a:r>
          </a:p>
          <a:p>
            <a:r>
              <a:rPr lang="en-US" dirty="0"/>
              <a:t>Hair and Grooming</a:t>
            </a:r>
          </a:p>
          <a:p>
            <a:r>
              <a:rPr lang="en-US" dirty="0"/>
              <a:t>Bags, Sunglasses, Jewelry, and Earbuds</a:t>
            </a:r>
          </a:p>
          <a:p>
            <a:endParaRPr lang="en-US" dirty="0"/>
          </a:p>
        </p:txBody>
      </p:sp>
    </p:spTree>
    <p:extLst>
      <p:ext uri="{BB962C8B-B14F-4D97-AF65-F5344CB8AC3E}">
        <p14:creationId xmlns:p14="http://schemas.microsoft.com/office/powerpoint/2010/main" val="1255093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When to where?</a:t>
            </a:r>
          </a:p>
        </p:txBody>
      </p:sp>
      <p:sp>
        <p:nvSpPr>
          <p:cNvPr id="3" name="Content Placeholder 2"/>
          <p:cNvSpPr>
            <a:spLocks noGrp="1"/>
          </p:cNvSpPr>
          <p:nvPr>
            <p:ph idx="1"/>
          </p:nvPr>
        </p:nvSpPr>
        <p:spPr/>
        <p:txBody>
          <a:bodyPr/>
          <a:lstStyle/>
          <a:p>
            <a:r>
              <a:rPr lang="en-US" dirty="0"/>
              <a:t>Wear the uniform of the day (UOD)</a:t>
            </a:r>
          </a:p>
          <a:p>
            <a:pPr lvl="1"/>
            <a:r>
              <a:rPr lang="en-US" dirty="0"/>
              <a:t>Usually Blues for patient facing admin duties</a:t>
            </a:r>
          </a:p>
          <a:p>
            <a:pPr lvl="1"/>
            <a:r>
              <a:rPr lang="en-US" dirty="0"/>
              <a:t>Otherwise, Airman Battle Uniform (ABU)</a:t>
            </a:r>
          </a:p>
          <a:p>
            <a:pPr lvl="1"/>
            <a:r>
              <a:rPr lang="en-US" dirty="0"/>
              <a:t>Scrubs as required for work (there is a section of AFI36-2903 about these)</a:t>
            </a:r>
          </a:p>
          <a:p>
            <a:pPr lvl="1"/>
            <a:r>
              <a:rPr lang="en-US" dirty="0"/>
              <a:t>Flight Suits for flying duties </a:t>
            </a:r>
            <a:r>
              <a:rPr lang="mr-IN" dirty="0"/>
              <a:t>–</a:t>
            </a:r>
            <a:r>
              <a:rPr lang="en-US" dirty="0"/>
              <a:t> probably N/A unless 48G/R AFSC’s</a:t>
            </a:r>
          </a:p>
          <a:p>
            <a:pPr lvl="1"/>
            <a:r>
              <a:rPr lang="en-US" dirty="0"/>
              <a:t>Service Dress when in trouble, or interviewing</a:t>
            </a:r>
          </a:p>
          <a:p>
            <a:pPr lvl="1"/>
            <a:r>
              <a:rPr lang="en-US" dirty="0"/>
              <a:t>Physical Training Gear (PTG) during mandatory physical training formations</a:t>
            </a:r>
          </a:p>
          <a:p>
            <a:r>
              <a:rPr lang="en-US" dirty="0"/>
              <a:t>Always wear a cover outside (except Mess Dress and PTG)</a:t>
            </a:r>
          </a:p>
        </p:txBody>
      </p:sp>
    </p:spTree>
    <p:extLst>
      <p:ext uri="{BB962C8B-B14F-4D97-AF65-F5344CB8AC3E}">
        <p14:creationId xmlns:p14="http://schemas.microsoft.com/office/powerpoint/2010/main" val="133858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Airman Battle Uniform (ABU)</a:t>
            </a:r>
          </a:p>
        </p:txBody>
      </p:sp>
      <p:sp>
        <p:nvSpPr>
          <p:cNvPr id="3" name="Content Placeholder 2"/>
          <p:cNvSpPr>
            <a:spLocks noGrp="1"/>
          </p:cNvSpPr>
          <p:nvPr>
            <p:ph idx="1"/>
          </p:nvPr>
        </p:nvSpPr>
        <p:spPr/>
        <p:txBody>
          <a:bodyPr>
            <a:normAutofit fontScale="62500" lnSpcReduction="20000"/>
          </a:bodyPr>
          <a:lstStyle/>
          <a:p>
            <a:r>
              <a:rPr lang="en-US" dirty="0"/>
              <a:t>Rank </a:t>
            </a:r>
            <a:r>
              <a:rPr lang="mr-IN" dirty="0"/>
              <a:t>–</a:t>
            </a:r>
            <a:r>
              <a:rPr lang="en-US" dirty="0"/>
              <a:t> subdued metal or cloth</a:t>
            </a:r>
          </a:p>
          <a:p>
            <a:r>
              <a:rPr lang="en-US" dirty="0"/>
              <a:t>Undershirt</a:t>
            </a:r>
          </a:p>
          <a:p>
            <a:pPr lvl="1"/>
            <a:r>
              <a:rPr lang="en-US" dirty="0"/>
              <a:t>Desert tan/sand T-shirt</a:t>
            </a:r>
          </a:p>
          <a:p>
            <a:pPr lvl="1"/>
            <a:r>
              <a:rPr lang="en-US" dirty="0"/>
              <a:t>Friday morale shirts per local policy</a:t>
            </a:r>
          </a:p>
          <a:p>
            <a:r>
              <a:rPr lang="en-US" dirty="0"/>
              <a:t>Button all of your pockets</a:t>
            </a:r>
          </a:p>
          <a:p>
            <a:r>
              <a:rPr lang="en-US" dirty="0"/>
              <a:t>Patrol cap</a:t>
            </a:r>
          </a:p>
          <a:p>
            <a:pPr lvl="1"/>
            <a:r>
              <a:rPr lang="en-US" dirty="0"/>
              <a:t>Rank can be subdued metal or cloth</a:t>
            </a:r>
          </a:p>
          <a:p>
            <a:pPr lvl="1"/>
            <a:r>
              <a:rPr lang="en-US" dirty="0"/>
              <a:t>Bottom edge should be parallel to the ground</a:t>
            </a:r>
          </a:p>
          <a:p>
            <a:r>
              <a:rPr lang="en-US" dirty="0"/>
              <a:t>Black or sage green beanie in cold weather is authorized </a:t>
            </a:r>
            <a:r>
              <a:rPr lang="mr-IN" dirty="0"/>
              <a:t>–</a:t>
            </a:r>
            <a:r>
              <a:rPr lang="en-US" dirty="0"/>
              <a:t> no rank worn</a:t>
            </a:r>
          </a:p>
          <a:p>
            <a:r>
              <a:rPr lang="en-US" dirty="0"/>
              <a:t>Outerwear</a:t>
            </a:r>
          </a:p>
          <a:p>
            <a:pPr lvl="1"/>
            <a:r>
              <a:rPr lang="en-US" dirty="0"/>
              <a:t>Rank on fleece (</a:t>
            </a:r>
            <a:r>
              <a:rPr lang="en-US" dirty="0" err="1"/>
              <a:t>velcro</a:t>
            </a:r>
            <a:r>
              <a:rPr lang="en-US" dirty="0"/>
              <a:t>) and APECS (loop in front epaulet)</a:t>
            </a:r>
          </a:p>
          <a:p>
            <a:pPr lvl="1"/>
            <a:r>
              <a:rPr lang="en-US" dirty="0"/>
              <a:t>Velcro name and AIR FORCE tape for fleece (Air Force is on you heart, i.e. to the right)</a:t>
            </a:r>
          </a:p>
          <a:p>
            <a:r>
              <a:rPr lang="en-US" dirty="0"/>
              <a:t>Trim you cables - your NCOs and Airmen are judging you</a:t>
            </a:r>
          </a:p>
          <a:p>
            <a:r>
              <a:rPr lang="en-US" dirty="0"/>
              <a:t>Blouse your boots or tuck pant legs into boots</a:t>
            </a:r>
          </a:p>
          <a:p>
            <a:r>
              <a:rPr lang="en-US" dirty="0"/>
              <a:t>Wear a tan web belt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6573" y="1409277"/>
            <a:ext cx="2335427" cy="2137718"/>
          </a:xfrm>
          <a:prstGeom prst="rect">
            <a:avLst/>
          </a:prstGeom>
        </p:spPr>
      </p:pic>
      <p:sp>
        <p:nvSpPr>
          <p:cNvPr id="5" name="TextBox 4"/>
          <p:cNvSpPr txBox="1"/>
          <p:nvPr/>
        </p:nvSpPr>
        <p:spPr>
          <a:xfrm>
            <a:off x="11286866" y="2188357"/>
            <a:ext cx="708848" cy="369332"/>
          </a:xfrm>
          <a:prstGeom prst="rect">
            <a:avLst/>
          </a:prstGeom>
          <a:noFill/>
        </p:spPr>
        <p:txBody>
          <a:bodyPr wrap="none" rtlCol="0">
            <a:spAutoFit/>
          </a:bodyPr>
          <a:lstStyle/>
          <a:p>
            <a:r>
              <a:rPr lang="en-US" dirty="0">
                <a:solidFill>
                  <a:schemeClr val="bg1"/>
                </a:solidFill>
              </a:rPr>
              <a:t>Cable</a:t>
            </a:r>
          </a:p>
        </p:txBody>
      </p:sp>
      <p:cxnSp>
        <p:nvCxnSpPr>
          <p:cNvPr id="6" name="Straight Connector 5"/>
          <p:cNvCxnSpPr/>
          <p:nvPr/>
        </p:nvCxnSpPr>
        <p:spPr>
          <a:xfrm>
            <a:off x="11160998" y="2188357"/>
            <a:ext cx="346867" cy="45429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195598" y="4591147"/>
            <a:ext cx="1996402" cy="2217460"/>
          </a:xfrm>
          <a:prstGeom prst="rect">
            <a:avLst/>
          </a:prstGeom>
        </p:spPr>
      </p:pic>
      <p:pic>
        <p:nvPicPr>
          <p:cNvPr id="8" name="Picture 7"/>
          <p:cNvPicPr>
            <a:picLocks noChangeAspect="1"/>
          </p:cNvPicPr>
          <p:nvPr/>
        </p:nvPicPr>
        <p:blipFill>
          <a:blip r:embed="rId5"/>
          <a:stretch>
            <a:fillRect/>
          </a:stretch>
        </p:blipFill>
        <p:spPr>
          <a:xfrm>
            <a:off x="4803245" y="1496207"/>
            <a:ext cx="3721100" cy="1384300"/>
          </a:xfrm>
          <a:prstGeom prst="rect">
            <a:avLst/>
          </a:prstGeom>
        </p:spPr>
      </p:pic>
      <p:pic>
        <p:nvPicPr>
          <p:cNvPr id="10" name="Picture 9"/>
          <p:cNvPicPr>
            <a:picLocks noChangeAspect="1"/>
          </p:cNvPicPr>
          <p:nvPr/>
        </p:nvPicPr>
        <p:blipFill>
          <a:blip r:embed="rId6"/>
          <a:stretch>
            <a:fillRect/>
          </a:stretch>
        </p:blipFill>
        <p:spPr>
          <a:xfrm>
            <a:off x="8416068" y="4591147"/>
            <a:ext cx="1779529" cy="2217460"/>
          </a:xfrm>
          <a:prstGeom prst="rect">
            <a:avLst/>
          </a:prstGeom>
        </p:spPr>
      </p:pic>
    </p:spTree>
    <p:extLst>
      <p:ext uri="{BB962C8B-B14F-4D97-AF65-F5344CB8AC3E}">
        <p14:creationId xmlns:p14="http://schemas.microsoft.com/office/powerpoint/2010/main" val="34625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sp>
        <p:nvSpPr>
          <p:cNvPr id="3" name="Content Placeholder 2"/>
          <p:cNvSpPr>
            <a:spLocks noGrp="1"/>
          </p:cNvSpPr>
          <p:nvPr>
            <p:ph sz="half" idx="1"/>
          </p:nvPr>
        </p:nvSpPr>
        <p:spPr/>
        <p:txBody>
          <a:bodyPr/>
          <a:lstStyle/>
          <a:p>
            <a:r>
              <a:rPr lang="en-US" dirty="0"/>
              <a:t>Army Uniform</a:t>
            </a:r>
          </a:p>
          <a:p>
            <a:pPr lvl="1"/>
            <a:r>
              <a:rPr lang="en-US" sz="1200" dirty="0"/>
              <a:t>Recommendations on when to wear which uniform</a:t>
            </a:r>
          </a:p>
          <a:p>
            <a:pPr lvl="1"/>
            <a:r>
              <a:rPr lang="en-US" sz="1200" dirty="0"/>
              <a:t>Wear of the ASU (formal)</a:t>
            </a:r>
          </a:p>
          <a:p>
            <a:pPr lvl="1"/>
            <a:r>
              <a:rPr lang="en-US" sz="1200" dirty="0"/>
              <a:t>Wear of the ACU’s</a:t>
            </a:r>
          </a:p>
          <a:p>
            <a:pPr lvl="1"/>
            <a:r>
              <a:rPr lang="en-US" sz="1200" dirty="0"/>
              <a:t>Wear of the PT’s</a:t>
            </a:r>
          </a:p>
          <a:p>
            <a:pPr lvl="1"/>
            <a:r>
              <a:rPr lang="en-US" sz="1200" dirty="0"/>
              <a:t>Haircuts &amp; Grooming</a:t>
            </a:r>
          </a:p>
          <a:p>
            <a:pPr lvl="1"/>
            <a:r>
              <a:rPr lang="en-US" sz="1200" dirty="0"/>
              <a:t>Bags, Sunglasses, Blue tooth/earbuds guidance</a:t>
            </a:r>
          </a:p>
          <a:p>
            <a:r>
              <a:rPr lang="en-US" dirty="0"/>
              <a:t>Airforce Uniform </a:t>
            </a:r>
          </a:p>
          <a:p>
            <a:pPr lvl="1"/>
            <a:r>
              <a:rPr lang="en-US" sz="1200" dirty="0">
                <a:solidFill>
                  <a:prstClr val="black"/>
                </a:solidFill>
              </a:rPr>
              <a:t>Recommendations on when to wear which uniform</a:t>
            </a:r>
          </a:p>
          <a:p>
            <a:pPr lvl="1"/>
            <a:r>
              <a:rPr lang="en-US" sz="1200" dirty="0">
                <a:solidFill>
                  <a:prstClr val="black"/>
                </a:solidFill>
              </a:rPr>
              <a:t>Wear of the ABU’s</a:t>
            </a:r>
          </a:p>
          <a:p>
            <a:pPr lvl="1"/>
            <a:r>
              <a:rPr lang="en-US" sz="1200" dirty="0">
                <a:solidFill>
                  <a:prstClr val="black"/>
                </a:solidFill>
              </a:rPr>
              <a:t>Wear of the Blues &amp; Service Dress</a:t>
            </a:r>
          </a:p>
          <a:p>
            <a:pPr lvl="1"/>
            <a:r>
              <a:rPr lang="en-US" sz="1200" dirty="0">
                <a:solidFill>
                  <a:prstClr val="black"/>
                </a:solidFill>
              </a:rPr>
              <a:t>Wear of the PT’s</a:t>
            </a:r>
          </a:p>
          <a:p>
            <a:pPr lvl="1"/>
            <a:r>
              <a:rPr lang="en-US" sz="1200" dirty="0">
                <a:solidFill>
                  <a:prstClr val="black"/>
                </a:solidFill>
              </a:rPr>
              <a:t>Haircuts &amp; Grooming</a:t>
            </a:r>
          </a:p>
          <a:p>
            <a:pPr lvl="1"/>
            <a:r>
              <a:rPr lang="en-US" sz="1200" dirty="0">
                <a:solidFill>
                  <a:prstClr val="black"/>
                </a:solidFill>
              </a:rPr>
              <a:t>Bags, Sunglasses, Blue tooth/earbuds guidance</a:t>
            </a:r>
          </a:p>
          <a:p>
            <a:endParaRPr lang="en-US" dirty="0"/>
          </a:p>
        </p:txBody>
      </p:sp>
      <p:sp>
        <p:nvSpPr>
          <p:cNvPr id="4" name="Content Placeholder 3"/>
          <p:cNvSpPr>
            <a:spLocks noGrp="1"/>
          </p:cNvSpPr>
          <p:nvPr>
            <p:ph sz="half" idx="2"/>
          </p:nvPr>
        </p:nvSpPr>
        <p:spPr/>
        <p:txBody>
          <a:bodyPr/>
          <a:lstStyle/>
          <a:p>
            <a:r>
              <a:rPr lang="en-US" dirty="0"/>
              <a:t>Navy Uniform</a:t>
            </a:r>
          </a:p>
          <a:p>
            <a:pPr lvl="1"/>
            <a:r>
              <a:rPr lang="en-US" sz="1200" dirty="0">
                <a:solidFill>
                  <a:prstClr val="black"/>
                </a:solidFill>
              </a:rPr>
              <a:t>Recommendations on when to wear which uniform</a:t>
            </a:r>
          </a:p>
          <a:p>
            <a:pPr lvl="1"/>
            <a:r>
              <a:rPr lang="en-US" sz="1200" dirty="0">
                <a:solidFill>
                  <a:prstClr val="black"/>
                </a:solidFill>
              </a:rPr>
              <a:t>Wear of the ACU’s</a:t>
            </a:r>
          </a:p>
          <a:p>
            <a:pPr lvl="1"/>
            <a:r>
              <a:rPr lang="en-US" sz="1200" dirty="0">
                <a:solidFill>
                  <a:prstClr val="black"/>
                </a:solidFill>
              </a:rPr>
              <a:t>Wear of the ASU (formal)</a:t>
            </a:r>
          </a:p>
          <a:p>
            <a:pPr lvl="1"/>
            <a:r>
              <a:rPr lang="en-US" sz="1200" dirty="0">
                <a:solidFill>
                  <a:prstClr val="black"/>
                </a:solidFill>
              </a:rPr>
              <a:t>Wear of the PT’s</a:t>
            </a:r>
          </a:p>
          <a:p>
            <a:pPr lvl="1"/>
            <a:r>
              <a:rPr lang="en-US" sz="1200" dirty="0">
                <a:solidFill>
                  <a:prstClr val="black"/>
                </a:solidFill>
              </a:rPr>
              <a:t>Haircuts &amp; Grooming</a:t>
            </a:r>
          </a:p>
          <a:p>
            <a:pPr lvl="1"/>
            <a:r>
              <a:rPr lang="en-US" sz="1200" dirty="0">
                <a:solidFill>
                  <a:prstClr val="black"/>
                </a:solidFill>
              </a:rPr>
              <a:t>Bags, Sunglasses, Blue tooth/earbuds guidance</a:t>
            </a:r>
          </a:p>
          <a:p>
            <a:pPr lvl="1"/>
            <a:endParaRPr lang="en-US" dirty="0"/>
          </a:p>
        </p:txBody>
      </p:sp>
    </p:spTree>
    <p:extLst>
      <p:ext uri="{BB962C8B-B14F-4D97-AF65-F5344CB8AC3E}">
        <p14:creationId xmlns:p14="http://schemas.microsoft.com/office/powerpoint/2010/main" val="1670623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Service Dress </a:t>
            </a:r>
            <a:r>
              <a:rPr lang="mr-IN" dirty="0"/>
              <a:t>–</a:t>
            </a:r>
            <a:r>
              <a:rPr lang="en-US" dirty="0"/>
              <a:t> Male &amp; Female</a:t>
            </a:r>
          </a:p>
        </p:txBody>
      </p:sp>
      <p:sp>
        <p:nvSpPr>
          <p:cNvPr id="3" name="Content Placeholder 2"/>
          <p:cNvSpPr>
            <a:spLocks noGrp="1"/>
          </p:cNvSpPr>
          <p:nvPr>
            <p:ph idx="1"/>
          </p:nvPr>
        </p:nvSpPr>
        <p:spPr>
          <a:xfrm>
            <a:off x="838200" y="1825625"/>
            <a:ext cx="7440827" cy="4351338"/>
          </a:xfrm>
        </p:spPr>
        <p:txBody>
          <a:bodyPr>
            <a:normAutofit fontScale="92500" lnSpcReduction="20000"/>
          </a:bodyPr>
          <a:lstStyle/>
          <a:p>
            <a:r>
              <a:rPr lang="en-US" dirty="0"/>
              <a:t>Rank</a:t>
            </a:r>
          </a:p>
          <a:p>
            <a:pPr lvl="1"/>
            <a:r>
              <a:rPr lang="en-US" dirty="0"/>
              <a:t>Centered 5/8 inches from the end of the epaulet</a:t>
            </a:r>
          </a:p>
          <a:p>
            <a:pPr lvl="1"/>
            <a:r>
              <a:rPr lang="en-US" dirty="0"/>
              <a:t>Long edge of rank is parallel to the seam (thick part of Captain’s bars are parallel to seam)</a:t>
            </a:r>
          </a:p>
          <a:p>
            <a:r>
              <a:rPr lang="en-US" dirty="0"/>
              <a:t>“U.S. insignia” (no circles for officers)</a:t>
            </a:r>
          </a:p>
          <a:p>
            <a:pPr lvl="1"/>
            <a:r>
              <a:rPr lang="en-US" dirty="0"/>
              <a:t>Rest halfway up the lapel seam</a:t>
            </a:r>
          </a:p>
          <a:p>
            <a:pPr lvl="1"/>
            <a:r>
              <a:rPr lang="en-US" dirty="0"/>
              <a:t>Parallel to the ground, without overlapping the seam</a:t>
            </a:r>
          </a:p>
          <a:p>
            <a:r>
              <a:rPr lang="en-US" dirty="0"/>
              <a:t>Name tag</a:t>
            </a:r>
          </a:p>
          <a:p>
            <a:pPr lvl="1"/>
            <a:r>
              <a:rPr lang="en-US" dirty="0"/>
              <a:t>Silver (not blue)</a:t>
            </a:r>
          </a:p>
          <a:p>
            <a:pPr lvl="1"/>
            <a:r>
              <a:rPr lang="en-US" dirty="0"/>
              <a:t>Centered over right mid-clavicular (since the Air Force is always on your heart)</a:t>
            </a:r>
          </a:p>
          <a:p>
            <a:pPr lvl="1"/>
            <a:r>
              <a:rPr lang="en-US" dirty="0"/>
              <a:t>Bottom edge of the name tag should be parallel to the bottom edge of the ribbons</a:t>
            </a:r>
          </a:p>
        </p:txBody>
      </p:sp>
      <p:pic>
        <p:nvPicPr>
          <p:cNvPr id="7" name="Picture 6"/>
          <p:cNvPicPr>
            <a:picLocks noChangeAspect="1"/>
          </p:cNvPicPr>
          <p:nvPr/>
        </p:nvPicPr>
        <p:blipFill>
          <a:blip r:embed="rId3"/>
          <a:stretch>
            <a:fillRect/>
          </a:stretch>
        </p:blipFill>
        <p:spPr>
          <a:xfrm>
            <a:off x="8135800" y="1325563"/>
            <a:ext cx="3898900" cy="4851400"/>
          </a:xfrm>
          <a:prstGeom prst="rect">
            <a:avLst/>
          </a:prstGeom>
        </p:spPr>
      </p:pic>
    </p:spTree>
    <p:extLst>
      <p:ext uri="{BB962C8B-B14F-4D97-AF65-F5344CB8AC3E}">
        <p14:creationId xmlns:p14="http://schemas.microsoft.com/office/powerpoint/2010/main" val="1533423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Service Dress </a:t>
            </a:r>
            <a:r>
              <a:rPr lang="mr-IN" dirty="0"/>
              <a:t>–</a:t>
            </a:r>
            <a:r>
              <a:rPr lang="en-US" dirty="0"/>
              <a:t> Male &amp; Female</a:t>
            </a:r>
          </a:p>
        </p:txBody>
      </p:sp>
      <p:sp>
        <p:nvSpPr>
          <p:cNvPr id="3" name="Content Placeholder 2"/>
          <p:cNvSpPr>
            <a:spLocks noGrp="1"/>
          </p:cNvSpPr>
          <p:nvPr>
            <p:ph idx="1"/>
          </p:nvPr>
        </p:nvSpPr>
        <p:spPr>
          <a:xfrm>
            <a:off x="838200" y="1825625"/>
            <a:ext cx="7589108" cy="4351338"/>
          </a:xfrm>
        </p:spPr>
        <p:txBody>
          <a:bodyPr>
            <a:normAutofit/>
          </a:bodyPr>
          <a:lstStyle/>
          <a:p>
            <a:r>
              <a:rPr lang="en-US" dirty="0"/>
              <a:t>Ribbons </a:t>
            </a:r>
            <a:r>
              <a:rPr lang="mr-IN" dirty="0"/>
              <a:t>–</a:t>
            </a:r>
            <a:r>
              <a:rPr lang="en-US" dirty="0"/>
              <a:t> required on service dress</a:t>
            </a:r>
          </a:p>
          <a:p>
            <a:pPr lvl="1"/>
            <a:r>
              <a:rPr lang="en-US" dirty="0"/>
              <a:t>Bottom edge of rack meets the edge of the welt pocket without overlapping</a:t>
            </a:r>
          </a:p>
          <a:p>
            <a:pPr lvl="1"/>
            <a:r>
              <a:rPr lang="en-US" dirty="0"/>
              <a:t>See AFI36-2903 for ribbon priority</a:t>
            </a:r>
          </a:p>
          <a:p>
            <a:r>
              <a:rPr lang="en-US" dirty="0"/>
              <a:t>Specialty badge </a:t>
            </a:r>
            <a:r>
              <a:rPr lang="mr-IN" dirty="0"/>
              <a:t>–</a:t>
            </a:r>
            <a:r>
              <a:rPr lang="en-US" dirty="0"/>
              <a:t> medical badges are optional</a:t>
            </a:r>
          </a:p>
          <a:p>
            <a:pPr lvl="1"/>
            <a:r>
              <a:rPr lang="en-US" dirty="0"/>
              <a:t>Centered 0.5 inches above the highest ribbon</a:t>
            </a:r>
          </a:p>
          <a:p>
            <a:pPr lvl="1"/>
            <a:r>
              <a:rPr lang="en-US" dirty="0"/>
              <a:t>Only aeronautical and chaplains are required</a:t>
            </a:r>
          </a:p>
          <a:p>
            <a:pPr lvl="1"/>
            <a:r>
              <a:rPr lang="en-US" dirty="0"/>
              <a:t>Medical students are MSC, graduated physicians are MC</a:t>
            </a:r>
          </a:p>
        </p:txBody>
      </p:sp>
      <p:pic>
        <p:nvPicPr>
          <p:cNvPr id="4" name="Picture 3"/>
          <p:cNvPicPr>
            <a:picLocks noChangeAspect="1"/>
          </p:cNvPicPr>
          <p:nvPr/>
        </p:nvPicPr>
        <p:blipFill>
          <a:blip r:embed="rId3"/>
          <a:stretch>
            <a:fillRect/>
          </a:stretch>
        </p:blipFill>
        <p:spPr>
          <a:xfrm>
            <a:off x="8107267" y="1613724"/>
            <a:ext cx="4074440" cy="4775140"/>
          </a:xfrm>
          <a:prstGeom prst="rect">
            <a:avLst/>
          </a:prstGeom>
        </p:spPr>
      </p:pic>
      <p:pic>
        <p:nvPicPr>
          <p:cNvPr id="5" name="Picture 4"/>
          <p:cNvPicPr>
            <a:picLocks noChangeAspect="1"/>
          </p:cNvPicPr>
          <p:nvPr/>
        </p:nvPicPr>
        <p:blipFill>
          <a:blip r:embed="rId4"/>
          <a:stretch>
            <a:fillRect/>
          </a:stretch>
        </p:blipFill>
        <p:spPr>
          <a:xfrm>
            <a:off x="4777115" y="5128054"/>
            <a:ext cx="1624747" cy="1729946"/>
          </a:xfrm>
          <a:prstGeom prst="rect">
            <a:avLst/>
          </a:prstGeom>
        </p:spPr>
      </p:pic>
      <p:pic>
        <p:nvPicPr>
          <p:cNvPr id="6" name="Picture 5"/>
          <p:cNvPicPr>
            <a:picLocks noChangeAspect="1"/>
          </p:cNvPicPr>
          <p:nvPr/>
        </p:nvPicPr>
        <p:blipFill>
          <a:blip r:embed="rId5"/>
          <a:stretch>
            <a:fillRect/>
          </a:stretch>
        </p:blipFill>
        <p:spPr>
          <a:xfrm>
            <a:off x="6374685" y="5078626"/>
            <a:ext cx="1732582" cy="1804773"/>
          </a:xfrm>
          <a:prstGeom prst="rect">
            <a:avLst/>
          </a:prstGeom>
        </p:spPr>
      </p:pic>
      <p:sp>
        <p:nvSpPr>
          <p:cNvPr id="7" name="TextBox 6"/>
          <p:cNvSpPr txBox="1"/>
          <p:nvPr/>
        </p:nvSpPr>
        <p:spPr>
          <a:xfrm>
            <a:off x="6179897" y="6318062"/>
            <a:ext cx="1012970" cy="369332"/>
          </a:xfrm>
          <a:prstGeom prst="rect">
            <a:avLst/>
          </a:prstGeom>
          <a:noFill/>
        </p:spPr>
        <p:txBody>
          <a:bodyPr wrap="none" rtlCol="0">
            <a:spAutoFit/>
          </a:bodyPr>
          <a:lstStyle/>
          <a:p>
            <a:r>
              <a:rPr lang="en-US" dirty="0"/>
              <a:t>Students</a:t>
            </a:r>
          </a:p>
        </p:txBody>
      </p:sp>
      <p:sp>
        <p:nvSpPr>
          <p:cNvPr id="8" name="TextBox 7"/>
          <p:cNvSpPr txBox="1"/>
          <p:nvPr/>
        </p:nvSpPr>
        <p:spPr>
          <a:xfrm>
            <a:off x="4355824" y="6316702"/>
            <a:ext cx="909673" cy="369332"/>
          </a:xfrm>
          <a:prstGeom prst="rect">
            <a:avLst/>
          </a:prstGeom>
          <a:noFill/>
        </p:spPr>
        <p:txBody>
          <a:bodyPr wrap="none" rtlCol="0">
            <a:spAutoFit/>
          </a:bodyPr>
          <a:lstStyle/>
          <a:p>
            <a:r>
              <a:rPr lang="en-US"/>
              <a:t>Doctors</a:t>
            </a:r>
            <a:endParaRPr lang="en-US" dirty="0"/>
          </a:p>
        </p:txBody>
      </p:sp>
    </p:spTree>
    <p:extLst>
      <p:ext uri="{BB962C8B-B14F-4D97-AF65-F5344CB8AC3E}">
        <p14:creationId xmlns:p14="http://schemas.microsoft.com/office/powerpoint/2010/main" val="1566096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Blues </a:t>
            </a:r>
            <a:r>
              <a:rPr lang="mr-IN" dirty="0"/>
              <a:t>–</a:t>
            </a:r>
            <a:r>
              <a:rPr lang="en-US" dirty="0"/>
              <a:t> Men’s</a:t>
            </a:r>
          </a:p>
        </p:txBody>
      </p:sp>
      <p:sp>
        <p:nvSpPr>
          <p:cNvPr id="3" name="Content Placeholder 2"/>
          <p:cNvSpPr>
            <a:spLocks noGrp="1"/>
          </p:cNvSpPr>
          <p:nvPr>
            <p:ph idx="1"/>
          </p:nvPr>
        </p:nvSpPr>
        <p:spPr>
          <a:xfrm>
            <a:off x="838199" y="1825625"/>
            <a:ext cx="7688382" cy="4351338"/>
          </a:xfrm>
        </p:spPr>
        <p:txBody>
          <a:bodyPr>
            <a:normAutofit fontScale="92500" lnSpcReduction="20000"/>
          </a:bodyPr>
          <a:lstStyle/>
          <a:p>
            <a:r>
              <a:rPr lang="en-US" dirty="0"/>
              <a:t>White undershirt required </a:t>
            </a:r>
            <a:r>
              <a:rPr lang="mr-IN" dirty="0"/>
              <a:t>–</a:t>
            </a:r>
            <a:r>
              <a:rPr lang="en-US" dirty="0"/>
              <a:t> shouldn’t be visible at collar</a:t>
            </a:r>
          </a:p>
          <a:p>
            <a:r>
              <a:rPr lang="en-US" dirty="0"/>
              <a:t>Wear </a:t>
            </a:r>
            <a:r>
              <a:rPr lang="en-US" b="1" dirty="0"/>
              <a:t>black dress socks</a:t>
            </a:r>
          </a:p>
          <a:p>
            <a:r>
              <a:rPr lang="en-US" dirty="0"/>
              <a:t>Always wear men’s (larger) shoulder board rank</a:t>
            </a:r>
          </a:p>
          <a:p>
            <a:r>
              <a:rPr lang="en-US" b="1" dirty="0"/>
              <a:t>Shine your shoes </a:t>
            </a:r>
            <a:r>
              <a:rPr lang="mr-IN" dirty="0"/>
              <a:t>–</a:t>
            </a:r>
            <a:r>
              <a:rPr lang="en-US" dirty="0"/>
              <a:t> black with rounded (not square) toes</a:t>
            </a:r>
          </a:p>
          <a:p>
            <a:r>
              <a:rPr lang="en-US" dirty="0"/>
              <a:t>Blue plastic engraved name tag </a:t>
            </a:r>
            <a:r>
              <a:rPr lang="mr-IN" dirty="0"/>
              <a:t>–</a:t>
            </a:r>
            <a:r>
              <a:rPr lang="en-US" dirty="0"/>
              <a:t> </a:t>
            </a:r>
            <a:r>
              <a:rPr lang="en-US" b="1" dirty="0"/>
              <a:t>do not overlap right pocket</a:t>
            </a:r>
          </a:p>
          <a:p>
            <a:r>
              <a:rPr lang="en-US" dirty="0"/>
              <a:t>Ribbons </a:t>
            </a:r>
            <a:r>
              <a:rPr lang="mr-IN" dirty="0"/>
              <a:t>–</a:t>
            </a:r>
            <a:r>
              <a:rPr lang="en-US" dirty="0"/>
              <a:t> </a:t>
            </a:r>
            <a:r>
              <a:rPr lang="en-US" b="1" dirty="0"/>
              <a:t>optional </a:t>
            </a:r>
            <a:r>
              <a:rPr lang="mr-IN" dirty="0"/>
              <a:t>–</a:t>
            </a:r>
            <a:r>
              <a:rPr lang="en-US" dirty="0"/>
              <a:t> officers usually don’t wear these</a:t>
            </a:r>
            <a:endParaRPr lang="en-US" b="1" dirty="0"/>
          </a:p>
          <a:p>
            <a:pPr lvl="1"/>
            <a:r>
              <a:rPr lang="en-US" dirty="0"/>
              <a:t>Bottom edge of rack meets the edge of the pocket without overlapping</a:t>
            </a:r>
          </a:p>
          <a:p>
            <a:pPr lvl="1"/>
            <a:r>
              <a:rPr lang="en-US" dirty="0"/>
              <a:t>See AFI36-2903 for ribbon priority</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18500" y="169498"/>
            <a:ext cx="3873500" cy="3831796"/>
          </a:xfrm>
          <a:prstGeom prst="rect">
            <a:avLst/>
          </a:prstGeom>
        </p:spPr>
      </p:pic>
      <p:grpSp>
        <p:nvGrpSpPr>
          <p:cNvPr id="28" name="Group 27"/>
          <p:cNvGrpSpPr/>
          <p:nvPr/>
        </p:nvGrpSpPr>
        <p:grpSpPr>
          <a:xfrm>
            <a:off x="6788832" y="5362071"/>
            <a:ext cx="2773417" cy="1495929"/>
            <a:chOff x="8030718" y="4560410"/>
            <a:chExt cx="3929154" cy="2119312"/>
          </a:xfrm>
        </p:grpSpPr>
        <p:pic>
          <p:nvPicPr>
            <p:cNvPr id="20" name="Picture 19"/>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5400000">
              <a:off x="8940578" y="3660428"/>
              <a:ext cx="2119312" cy="3919275"/>
            </a:xfrm>
            <a:prstGeom prst="rect">
              <a:avLst/>
            </a:prstGeom>
          </p:spPr>
        </p:pic>
        <p:cxnSp>
          <p:nvCxnSpPr>
            <p:cNvPr id="21" name="Straight Connector 20"/>
            <p:cNvCxnSpPr/>
            <p:nvPr/>
          </p:nvCxnSpPr>
          <p:spPr>
            <a:xfrm flipV="1">
              <a:off x="8040595" y="5352054"/>
              <a:ext cx="3919277" cy="942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9894790" y="4758166"/>
              <a:ext cx="52722" cy="174395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030718" y="5575477"/>
              <a:ext cx="2054776" cy="392430"/>
            </a:xfrm>
            <a:prstGeom prst="rect">
              <a:avLst/>
            </a:prstGeom>
            <a:noFill/>
          </p:spPr>
          <p:txBody>
            <a:bodyPr wrap="square" rtlCol="0">
              <a:spAutoFit/>
            </a:bodyPr>
            <a:lstStyle/>
            <a:p>
              <a:r>
                <a:rPr lang="en-US" sz="1200" dirty="0"/>
                <a:t>Should be centered</a:t>
              </a:r>
            </a:p>
          </p:txBody>
        </p:sp>
      </p:grpSp>
      <p:pic>
        <p:nvPicPr>
          <p:cNvPr id="25" name="Picture 24"/>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562249" y="4106558"/>
            <a:ext cx="2415491" cy="2511023"/>
          </a:xfrm>
          <a:prstGeom prst="rect">
            <a:avLst/>
          </a:prstGeom>
        </p:spPr>
      </p:pic>
    </p:spTree>
    <p:extLst>
      <p:ext uri="{BB962C8B-B14F-4D97-AF65-F5344CB8AC3E}">
        <p14:creationId xmlns:p14="http://schemas.microsoft.com/office/powerpoint/2010/main" val="1481340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Blues - Women’s</a:t>
            </a:r>
          </a:p>
        </p:txBody>
      </p:sp>
      <p:sp>
        <p:nvSpPr>
          <p:cNvPr id="3" name="Content Placeholder 2"/>
          <p:cNvSpPr>
            <a:spLocks noGrp="1"/>
          </p:cNvSpPr>
          <p:nvPr>
            <p:ph idx="1"/>
          </p:nvPr>
        </p:nvSpPr>
        <p:spPr>
          <a:xfrm>
            <a:off x="838200" y="1825625"/>
            <a:ext cx="7131908" cy="4351338"/>
          </a:xfrm>
        </p:spPr>
        <p:txBody>
          <a:bodyPr>
            <a:normAutofit fontScale="92500" lnSpcReduction="20000"/>
          </a:bodyPr>
          <a:lstStyle/>
          <a:p>
            <a:r>
              <a:rPr lang="en-US" dirty="0"/>
              <a:t>Princess cut does not need to be tucked in (not pictured)</a:t>
            </a:r>
          </a:p>
          <a:p>
            <a:r>
              <a:rPr lang="en-US" b="1" dirty="0"/>
              <a:t>Black dress socks </a:t>
            </a:r>
            <a:r>
              <a:rPr lang="en-US" dirty="0"/>
              <a:t>with slacks</a:t>
            </a:r>
            <a:endParaRPr lang="en-US" b="1" dirty="0"/>
          </a:p>
          <a:p>
            <a:r>
              <a:rPr lang="en-US" b="1" dirty="0"/>
              <a:t>Skin toned hosiery </a:t>
            </a:r>
            <a:r>
              <a:rPr lang="en-US" dirty="0"/>
              <a:t>with skirts</a:t>
            </a:r>
            <a:endParaRPr lang="en-US" b="1" dirty="0"/>
          </a:p>
          <a:p>
            <a:r>
              <a:rPr lang="en-US" dirty="0"/>
              <a:t>Name tag</a:t>
            </a:r>
          </a:p>
          <a:p>
            <a:pPr lvl="1"/>
            <a:r>
              <a:rPr lang="en-US" dirty="0"/>
              <a:t>+/- 1.5 inches of first exposed button</a:t>
            </a:r>
          </a:p>
          <a:p>
            <a:pPr lvl="1"/>
            <a:r>
              <a:rPr lang="en-US" dirty="0"/>
              <a:t>Centered on right mid-clavicular</a:t>
            </a:r>
          </a:p>
          <a:p>
            <a:r>
              <a:rPr lang="en-US" dirty="0"/>
              <a:t>Footwear </a:t>
            </a:r>
            <a:r>
              <a:rPr lang="mr-IN" dirty="0"/>
              <a:t>–</a:t>
            </a:r>
            <a:r>
              <a:rPr lang="en-US" dirty="0"/>
              <a:t> shined black leather or patent</a:t>
            </a:r>
          </a:p>
          <a:p>
            <a:pPr lvl="1"/>
            <a:r>
              <a:rPr lang="en-US" dirty="0"/>
              <a:t>Low quarters</a:t>
            </a:r>
          </a:p>
          <a:p>
            <a:pPr lvl="1"/>
            <a:r>
              <a:rPr lang="en-US" dirty="0"/>
              <a:t>Pumps</a:t>
            </a:r>
          </a:p>
          <a:p>
            <a:pPr lvl="2"/>
            <a:r>
              <a:rPr lang="en-US" dirty="0"/>
              <a:t>Less than 2.5 inch heel</a:t>
            </a:r>
          </a:p>
          <a:p>
            <a:pPr lvl="2"/>
            <a:r>
              <a:rPr lang="en-US" dirty="0"/>
              <a:t>Greater than 0.5 inch diameter at tip</a:t>
            </a:r>
          </a:p>
          <a:p>
            <a:endParaRPr lang="en-US" dirty="0"/>
          </a:p>
        </p:txBody>
      </p:sp>
      <p:pic>
        <p:nvPicPr>
          <p:cNvPr id="7" name="Picture 6"/>
          <p:cNvPicPr>
            <a:picLocks noChangeAspect="1"/>
          </p:cNvPicPr>
          <p:nvPr/>
        </p:nvPicPr>
        <p:blipFill>
          <a:blip r:embed="rId2"/>
          <a:stretch>
            <a:fillRect/>
          </a:stretch>
        </p:blipFill>
        <p:spPr>
          <a:xfrm>
            <a:off x="7987769" y="0"/>
            <a:ext cx="4229100" cy="4546600"/>
          </a:xfrm>
          <a:prstGeom prst="rect">
            <a:avLst/>
          </a:prstGeom>
        </p:spPr>
      </p:pic>
      <p:pic>
        <p:nvPicPr>
          <p:cNvPr id="6" name="Picture 5"/>
          <p:cNvPicPr>
            <a:picLocks noChangeAspect="1"/>
          </p:cNvPicPr>
          <p:nvPr/>
        </p:nvPicPr>
        <p:blipFill>
          <a:blip r:embed="rId3"/>
          <a:stretch>
            <a:fillRect/>
          </a:stretch>
        </p:blipFill>
        <p:spPr>
          <a:xfrm>
            <a:off x="7987769" y="4263081"/>
            <a:ext cx="4204231" cy="2594919"/>
          </a:xfrm>
          <a:prstGeom prst="rect">
            <a:avLst/>
          </a:prstGeom>
        </p:spPr>
      </p:pic>
      <p:cxnSp>
        <p:nvCxnSpPr>
          <p:cNvPr id="8" name="Straight Connector 7"/>
          <p:cNvCxnSpPr/>
          <p:nvPr/>
        </p:nvCxnSpPr>
        <p:spPr>
          <a:xfrm>
            <a:off x="9045146" y="1761733"/>
            <a:ext cx="15917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061622" y="1271581"/>
            <a:ext cx="15917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69421" y="1392401"/>
            <a:ext cx="1457450" cy="369332"/>
          </a:xfrm>
          <a:prstGeom prst="rect">
            <a:avLst/>
          </a:prstGeom>
          <a:noFill/>
        </p:spPr>
        <p:txBody>
          <a:bodyPr wrap="none" rtlCol="0">
            <a:spAutoFit/>
          </a:bodyPr>
          <a:lstStyle/>
          <a:p>
            <a:r>
              <a:rPr lang="en-US"/>
              <a:t>+/- 1.5 inches</a:t>
            </a:r>
          </a:p>
        </p:txBody>
      </p:sp>
      <p:sp>
        <p:nvSpPr>
          <p:cNvPr id="13" name="TextBox 12"/>
          <p:cNvSpPr txBox="1"/>
          <p:nvPr/>
        </p:nvSpPr>
        <p:spPr>
          <a:xfrm>
            <a:off x="10437341" y="6277232"/>
            <a:ext cx="1300356" cy="369332"/>
          </a:xfrm>
          <a:prstGeom prst="rect">
            <a:avLst/>
          </a:prstGeom>
          <a:noFill/>
        </p:spPr>
        <p:txBody>
          <a:bodyPr wrap="none" rtlCol="0">
            <a:spAutoFit/>
          </a:bodyPr>
          <a:lstStyle/>
          <a:p>
            <a:r>
              <a:rPr lang="en-US" dirty="0"/>
              <a:t>Princess cut</a:t>
            </a:r>
          </a:p>
        </p:txBody>
      </p:sp>
    </p:spTree>
    <p:extLst>
      <p:ext uri="{BB962C8B-B14F-4D97-AF65-F5344CB8AC3E}">
        <p14:creationId xmlns:p14="http://schemas.microsoft.com/office/powerpoint/2010/main" val="81596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Blues - Women’s</a:t>
            </a:r>
          </a:p>
        </p:txBody>
      </p:sp>
      <p:pic>
        <p:nvPicPr>
          <p:cNvPr id="6" name="Picture 5"/>
          <p:cNvPicPr>
            <a:picLocks noChangeAspect="1"/>
          </p:cNvPicPr>
          <p:nvPr/>
        </p:nvPicPr>
        <p:blipFill>
          <a:blip r:embed="rId2"/>
          <a:stretch>
            <a:fillRect/>
          </a:stretch>
        </p:blipFill>
        <p:spPr>
          <a:xfrm>
            <a:off x="7987769" y="4263081"/>
            <a:ext cx="4204231" cy="2594919"/>
          </a:xfrm>
          <a:prstGeom prst="rect">
            <a:avLst/>
          </a:prstGeom>
        </p:spPr>
      </p:pic>
      <p:sp>
        <p:nvSpPr>
          <p:cNvPr id="3" name="Content Placeholder 2"/>
          <p:cNvSpPr>
            <a:spLocks noGrp="1"/>
          </p:cNvSpPr>
          <p:nvPr>
            <p:ph idx="1"/>
          </p:nvPr>
        </p:nvSpPr>
        <p:spPr>
          <a:xfrm>
            <a:off x="838200" y="1825625"/>
            <a:ext cx="7267832" cy="4351338"/>
          </a:xfrm>
        </p:spPr>
        <p:txBody>
          <a:bodyPr>
            <a:normAutofit/>
          </a:bodyPr>
          <a:lstStyle/>
          <a:p>
            <a:r>
              <a:rPr lang="en-US" dirty="0"/>
              <a:t>Undershirt </a:t>
            </a:r>
            <a:r>
              <a:rPr lang="mr-IN" dirty="0"/>
              <a:t>–</a:t>
            </a:r>
            <a:r>
              <a:rPr lang="en-US" dirty="0"/>
              <a:t> must wear white shirt that is not visible at the collar</a:t>
            </a:r>
          </a:p>
          <a:p>
            <a:r>
              <a:rPr lang="en-US" dirty="0"/>
              <a:t>Shoulder board rank is smaller than male’s rank</a:t>
            </a:r>
          </a:p>
          <a:p>
            <a:r>
              <a:rPr lang="en-US" dirty="0"/>
              <a:t>Name tag </a:t>
            </a:r>
            <a:r>
              <a:rPr lang="mr-IN" dirty="0"/>
              <a:t>–</a:t>
            </a:r>
            <a:r>
              <a:rPr lang="en-US" dirty="0"/>
              <a:t> blue engraved plastic </a:t>
            </a:r>
            <a:r>
              <a:rPr lang="mr-IN" dirty="0"/>
              <a:t>–</a:t>
            </a:r>
            <a:r>
              <a:rPr lang="en-US" dirty="0"/>
              <a:t> </a:t>
            </a:r>
            <a:r>
              <a:rPr lang="en-US" b="1" dirty="0"/>
              <a:t>do not overlap right pocket</a:t>
            </a:r>
          </a:p>
          <a:p>
            <a:r>
              <a:rPr lang="en-US" dirty="0"/>
              <a:t>Ribbons </a:t>
            </a:r>
            <a:r>
              <a:rPr lang="mr-IN" dirty="0"/>
              <a:t>–</a:t>
            </a:r>
            <a:r>
              <a:rPr lang="en-US" dirty="0"/>
              <a:t> </a:t>
            </a:r>
            <a:r>
              <a:rPr lang="en-US" b="1" dirty="0"/>
              <a:t>optional </a:t>
            </a:r>
            <a:r>
              <a:rPr lang="mr-IN" dirty="0"/>
              <a:t>–</a:t>
            </a:r>
            <a:r>
              <a:rPr lang="en-US" dirty="0"/>
              <a:t> officers usually don’t wear these</a:t>
            </a:r>
            <a:endParaRPr lang="en-US" b="1" dirty="0"/>
          </a:p>
          <a:p>
            <a:r>
              <a:rPr lang="en-US" dirty="0"/>
              <a:t>Tie tab is optional with short sleeves</a:t>
            </a:r>
          </a:p>
        </p:txBody>
      </p:sp>
      <p:pic>
        <p:nvPicPr>
          <p:cNvPr id="7" name="Picture 6"/>
          <p:cNvPicPr>
            <a:picLocks noChangeAspect="1"/>
          </p:cNvPicPr>
          <p:nvPr/>
        </p:nvPicPr>
        <p:blipFill>
          <a:blip r:embed="rId3"/>
          <a:stretch>
            <a:fillRect/>
          </a:stretch>
        </p:blipFill>
        <p:spPr>
          <a:xfrm>
            <a:off x="7987769" y="0"/>
            <a:ext cx="4229100" cy="4546600"/>
          </a:xfrm>
          <a:prstGeom prst="rect">
            <a:avLst/>
          </a:prstGeom>
        </p:spPr>
      </p:pic>
    </p:spTree>
    <p:extLst>
      <p:ext uri="{BB962C8B-B14F-4D97-AF65-F5344CB8AC3E}">
        <p14:creationId xmlns:p14="http://schemas.microsoft.com/office/powerpoint/2010/main" val="602221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Blues</a:t>
            </a:r>
          </a:p>
        </p:txBody>
      </p:sp>
      <p:sp>
        <p:nvSpPr>
          <p:cNvPr id="3" name="Content Placeholder 2"/>
          <p:cNvSpPr>
            <a:spLocks noGrp="1"/>
          </p:cNvSpPr>
          <p:nvPr>
            <p:ph idx="1"/>
          </p:nvPr>
        </p:nvSpPr>
        <p:spPr>
          <a:xfrm>
            <a:off x="838200" y="1825625"/>
            <a:ext cx="7074204" cy="4351338"/>
          </a:xfrm>
        </p:spPr>
        <p:txBody>
          <a:bodyPr>
            <a:normAutofit fontScale="85000" lnSpcReduction="20000"/>
          </a:bodyPr>
          <a:lstStyle/>
          <a:p>
            <a:r>
              <a:rPr lang="en-US" dirty="0"/>
              <a:t>Use backing on name tags and badges</a:t>
            </a:r>
          </a:p>
          <a:p>
            <a:pPr lvl="1"/>
            <a:r>
              <a:rPr lang="en-US" dirty="0"/>
              <a:t>Old credit cards, cardboard, starch can lids</a:t>
            </a:r>
          </a:p>
          <a:p>
            <a:r>
              <a:rPr lang="en-US" dirty="0"/>
              <a:t>Watch you </a:t>
            </a:r>
            <a:r>
              <a:rPr lang="en-US" b="1" dirty="0"/>
              <a:t>gig line </a:t>
            </a:r>
            <a:r>
              <a:rPr lang="mr-IN" dirty="0"/>
              <a:t>–</a:t>
            </a:r>
            <a:r>
              <a:rPr lang="en-US" dirty="0"/>
              <a:t> shirt, fly, and belt should form one line</a:t>
            </a:r>
          </a:p>
          <a:p>
            <a:r>
              <a:rPr lang="en-US" b="1" dirty="0"/>
              <a:t>Specialty badge </a:t>
            </a:r>
            <a:r>
              <a:rPr lang="mr-IN" dirty="0"/>
              <a:t>–</a:t>
            </a:r>
            <a:r>
              <a:rPr lang="en-US" dirty="0"/>
              <a:t> medical badges are </a:t>
            </a:r>
            <a:r>
              <a:rPr lang="en-US" b="1" dirty="0"/>
              <a:t>optional</a:t>
            </a:r>
            <a:r>
              <a:rPr lang="en-US" dirty="0"/>
              <a:t> </a:t>
            </a:r>
            <a:r>
              <a:rPr lang="mr-IN" dirty="0"/>
              <a:t>–</a:t>
            </a:r>
            <a:r>
              <a:rPr lang="en-US" dirty="0"/>
              <a:t> center 0.5 inches above left pocket</a:t>
            </a:r>
          </a:p>
          <a:p>
            <a:pPr lvl="1"/>
            <a:r>
              <a:rPr lang="en-US" dirty="0"/>
              <a:t>Only aeronautical and chaplains are required</a:t>
            </a:r>
          </a:p>
          <a:p>
            <a:pPr lvl="1"/>
            <a:r>
              <a:rPr lang="en-US" dirty="0"/>
              <a:t>Medical students are MSC, graduated physicians are MC</a:t>
            </a:r>
          </a:p>
          <a:p>
            <a:r>
              <a:rPr lang="en-US" b="1" dirty="0"/>
              <a:t>Ties optional with short sleeves, required with long sleeves</a:t>
            </a:r>
          </a:p>
          <a:p>
            <a:pPr lvl="1"/>
            <a:r>
              <a:rPr lang="en-US" dirty="0"/>
              <a:t>Tie should end at mid-belt buckle when at attention (next slide)</a:t>
            </a:r>
          </a:p>
          <a:p>
            <a:r>
              <a:rPr lang="en-US" b="1" dirty="0"/>
              <a:t>Tie tab and cuff links are optional </a:t>
            </a:r>
            <a:r>
              <a:rPr lang="en-US" dirty="0"/>
              <a:t>(use the uniform tab/links)</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10594" y="5812870"/>
            <a:ext cx="1483272" cy="1045130"/>
          </a:xfrm>
          <a:prstGeom prst="rect">
            <a:avLst/>
          </a:prstGeom>
        </p:spPr>
      </p:pic>
      <p:grpSp>
        <p:nvGrpSpPr>
          <p:cNvPr id="31" name="Group 30"/>
          <p:cNvGrpSpPr/>
          <p:nvPr/>
        </p:nvGrpSpPr>
        <p:grpSpPr>
          <a:xfrm>
            <a:off x="7912404" y="104085"/>
            <a:ext cx="4182985" cy="4739248"/>
            <a:chOff x="0" y="-9618"/>
            <a:chExt cx="4182985" cy="4739248"/>
          </a:xfrm>
        </p:grpSpPr>
        <p:grpSp>
          <p:nvGrpSpPr>
            <p:cNvPr id="13" name="Group 12"/>
            <p:cNvGrpSpPr/>
            <p:nvPr/>
          </p:nvGrpSpPr>
          <p:grpSpPr>
            <a:xfrm>
              <a:off x="0" y="-9618"/>
              <a:ext cx="4182985" cy="4739248"/>
              <a:chOff x="4473146" y="469557"/>
              <a:chExt cx="4188254" cy="4745218"/>
            </a:xfrm>
          </p:grpSpPr>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473146" y="469557"/>
                <a:ext cx="4188254" cy="4745218"/>
              </a:xfrm>
              <a:prstGeom prst="rect">
                <a:avLst/>
              </a:prstGeom>
              <a:ln w="12700">
                <a:solidFill>
                  <a:schemeClr val="tx1"/>
                </a:solidFill>
              </a:ln>
            </p:spPr>
          </p:pic>
          <p:cxnSp>
            <p:nvCxnSpPr>
              <p:cNvPr id="12" name="Straight Connector 11"/>
              <p:cNvCxnSpPr/>
              <p:nvPr/>
            </p:nvCxnSpPr>
            <p:spPr>
              <a:xfrm flipV="1">
                <a:off x="5696465" y="469557"/>
                <a:ext cx="210065" cy="474521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446100" y="938930"/>
              <a:ext cx="1538412" cy="369332"/>
            </a:xfrm>
            <a:prstGeom prst="rect">
              <a:avLst/>
            </a:prstGeom>
            <a:noFill/>
          </p:spPr>
          <p:txBody>
            <a:bodyPr wrap="square" rtlCol="0">
              <a:spAutoFit/>
            </a:bodyPr>
            <a:lstStyle/>
            <a:p>
              <a:r>
                <a:rPr lang="en-US" dirty="0"/>
                <a:t>Gig line</a:t>
              </a:r>
            </a:p>
          </p:txBody>
        </p:sp>
      </p:grpSp>
      <p:grpSp>
        <p:nvGrpSpPr>
          <p:cNvPr id="34" name="Group 33"/>
          <p:cNvGrpSpPr/>
          <p:nvPr/>
        </p:nvGrpSpPr>
        <p:grpSpPr>
          <a:xfrm>
            <a:off x="7489872" y="1237299"/>
            <a:ext cx="1483272" cy="2709444"/>
            <a:chOff x="4879259" y="365125"/>
            <a:chExt cx="3707027" cy="6771503"/>
          </a:xfrm>
        </p:grpSpPr>
        <p:grpSp>
          <p:nvGrpSpPr>
            <p:cNvPr id="32" name="Group 31"/>
            <p:cNvGrpSpPr/>
            <p:nvPr/>
          </p:nvGrpSpPr>
          <p:grpSpPr>
            <a:xfrm>
              <a:off x="4879259" y="365125"/>
              <a:ext cx="3707027" cy="6771503"/>
              <a:chOff x="4497858" y="593126"/>
              <a:chExt cx="3707027" cy="6771503"/>
            </a:xfrm>
          </p:grpSpPr>
          <p:pic>
            <p:nvPicPr>
              <p:cNvPr id="5" name="Picture 4"/>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2965620" y="2125364"/>
                <a:ext cx="6771503" cy="3707027"/>
              </a:xfrm>
              <a:prstGeom prst="rect">
                <a:avLst/>
              </a:prstGeom>
            </p:spPr>
          </p:pic>
          <p:cxnSp>
            <p:nvCxnSpPr>
              <p:cNvPr id="16" name="Straight Connector 15"/>
              <p:cNvCxnSpPr/>
              <p:nvPr/>
            </p:nvCxnSpPr>
            <p:spPr>
              <a:xfrm flipH="1">
                <a:off x="6132809" y="716692"/>
                <a:ext cx="107353" cy="546027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291964" y="2477560"/>
                <a:ext cx="47638" cy="951440"/>
              </a:xfrm>
              <a:prstGeom prst="line">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6564892" y="2401076"/>
              <a:ext cx="2021394" cy="692282"/>
            </a:xfrm>
            <a:prstGeom prst="rect">
              <a:avLst/>
            </a:prstGeom>
            <a:noFill/>
          </p:spPr>
          <p:txBody>
            <a:bodyPr wrap="square" rtlCol="0">
              <a:spAutoFit/>
            </a:bodyPr>
            <a:lstStyle/>
            <a:p>
              <a:r>
                <a:rPr lang="en-US" sz="1200" dirty="0"/>
                <a:t>0.5 inches</a:t>
              </a:r>
            </a:p>
          </p:txBody>
        </p:sp>
      </p:grpSp>
      <p:grpSp>
        <p:nvGrpSpPr>
          <p:cNvPr id="38" name="Group 37"/>
          <p:cNvGrpSpPr/>
          <p:nvPr/>
        </p:nvGrpSpPr>
        <p:grpSpPr>
          <a:xfrm>
            <a:off x="5674178" y="5963244"/>
            <a:ext cx="2137722" cy="845253"/>
            <a:chOff x="2687620" y="2862188"/>
            <a:chExt cx="2137722" cy="845253"/>
          </a:xfrm>
        </p:grpSpPr>
        <p:pic>
          <p:nvPicPr>
            <p:cNvPr id="36" name="Picture 35"/>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16200000">
              <a:off x="3352506" y="2197302"/>
              <a:ext cx="807949" cy="2137722"/>
            </a:xfrm>
            <a:prstGeom prst="rect">
              <a:avLst/>
            </a:prstGeom>
          </p:spPr>
        </p:pic>
        <p:sp>
          <p:nvSpPr>
            <p:cNvPr id="37" name="TextBox 36"/>
            <p:cNvSpPr txBox="1"/>
            <p:nvPr/>
          </p:nvSpPr>
          <p:spPr>
            <a:xfrm>
              <a:off x="2929683" y="3338109"/>
              <a:ext cx="1748670" cy="369332"/>
            </a:xfrm>
            <a:prstGeom prst="rect">
              <a:avLst/>
            </a:prstGeom>
            <a:noFill/>
          </p:spPr>
          <p:txBody>
            <a:bodyPr wrap="square" rtlCol="0">
              <a:spAutoFit/>
            </a:bodyPr>
            <a:lstStyle/>
            <a:p>
              <a:r>
                <a:rPr lang="en-US"/>
                <a:t>Back of nametag</a:t>
              </a:r>
            </a:p>
          </p:txBody>
        </p:sp>
      </p:grpSp>
      <p:pic>
        <p:nvPicPr>
          <p:cNvPr id="7" name="Picture 6"/>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534779" y="4503968"/>
            <a:ext cx="2369816" cy="2119863"/>
          </a:xfrm>
          <a:prstGeom prst="rect">
            <a:avLst/>
          </a:prstGeom>
        </p:spPr>
      </p:pic>
    </p:spTree>
    <p:extLst>
      <p:ext uri="{BB962C8B-B14F-4D97-AF65-F5344CB8AC3E}">
        <p14:creationId xmlns:p14="http://schemas.microsoft.com/office/powerpoint/2010/main" val="1149311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Blues and Service Dress Flight Cap</a:t>
            </a:r>
          </a:p>
        </p:txBody>
      </p:sp>
      <p:sp>
        <p:nvSpPr>
          <p:cNvPr id="3" name="Content Placeholder 2"/>
          <p:cNvSpPr>
            <a:spLocks noGrp="1"/>
          </p:cNvSpPr>
          <p:nvPr>
            <p:ph idx="1"/>
          </p:nvPr>
        </p:nvSpPr>
        <p:spPr>
          <a:xfrm>
            <a:off x="838200" y="1825625"/>
            <a:ext cx="5029200" cy="4351338"/>
          </a:xfrm>
        </p:spPr>
        <p:txBody>
          <a:bodyPr/>
          <a:lstStyle/>
          <a:p>
            <a:r>
              <a:rPr lang="en-US" dirty="0"/>
              <a:t>Officer flight cap has a blue and silver braid</a:t>
            </a:r>
          </a:p>
          <a:p>
            <a:r>
              <a:rPr lang="en-US" dirty="0"/>
              <a:t>Rank</a:t>
            </a:r>
          </a:p>
          <a:p>
            <a:pPr lvl="1"/>
            <a:r>
              <a:rPr lang="en-US" dirty="0"/>
              <a:t>Satin metal (not subdued)</a:t>
            </a:r>
          </a:p>
          <a:p>
            <a:pPr lvl="1"/>
            <a:r>
              <a:rPr lang="en-US" dirty="0"/>
              <a:t>Centered 1.5 inches from the front edge</a:t>
            </a:r>
          </a:p>
          <a:p>
            <a:pPr lvl="1"/>
            <a:r>
              <a:rPr lang="en-US" dirty="0"/>
              <a:t>Left aspect of cap</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99189" y="1436881"/>
            <a:ext cx="2454876" cy="107503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987619" y="2836800"/>
            <a:ext cx="2899376" cy="92675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24609" y="4843232"/>
            <a:ext cx="3313671" cy="1891437"/>
          </a:xfrm>
          <a:prstGeom prst="rect">
            <a:avLst/>
          </a:prstGeom>
        </p:spPr>
      </p:pic>
      <p:sp>
        <p:nvSpPr>
          <p:cNvPr id="8" name="TextBox 7"/>
          <p:cNvSpPr txBox="1"/>
          <p:nvPr/>
        </p:nvSpPr>
        <p:spPr>
          <a:xfrm>
            <a:off x="0" y="6488668"/>
            <a:ext cx="3762890" cy="369332"/>
          </a:xfrm>
          <a:prstGeom prst="rect">
            <a:avLst/>
          </a:prstGeom>
          <a:noFill/>
        </p:spPr>
        <p:txBody>
          <a:bodyPr wrap="none" rtlCol="0">
            <a:spAutoFit/>
          </a:bodyPr>
          <a:lstStyle/>
          <a:p>
            <a:r>
              <a:rPr lang="en-US"/>
              <a:t>Right aspect of men’s officer flight cap</a:t>
            </a:r>
          </a:p>
        </p:txBody>
      </p:sp>
      <p:cxnSp>
        <p:nvCxnSpPr>
          <p:cNvPr id="9" name="Straight Connector 8"/>
          <p:cNvCxnSpPr/>
          <p:nvPr/>
        </p:nvCxnSpPr>
        <p:spPr>
          <a:xfrm>
            <a:off x="7089423" y="2156178"/>
            <a:ext cx="259644" cy="0"/>
          </a:xfrm>
          <a:prstGeom prst="line">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329890" y="2015569"/>
            <a:ext cx="808809" cy="276999"/>
          </a:xfrm>
          <a:prstGeom prst="rect">
            <a:avLst/>
          </a:prstGeom>
          <a:noFill/>
        </p:spPr>
        <p:txBody>
          <a:bodyPr wrap="square" rtlCol="0">
            <a:spAutoFit/>
          </a:bodyPr>
          <a:lstStyle/>
          <a:p>
            <a:r>
              <a:rPr lang="en-US" sz="1200"/>
              <a:t>1.5 inches</a:t>
            </a:r>
            <a:endParaRPr lang="en-US" sz="1200" dirty="0"/>
          </a:p>
        </p:txBody>
      </p:sp>
      <p:cxnSp>
        <p:nvCxnSpPr>
          <p:cNvPr id="13" name="Straight Connector 12"/>
          <p:cNvCxnSpPr/>
          <p:nvPr/>
        </p:nvCxnSpPr>
        <p:spPr>
          <a:xfrm>
            <a:off x="7425232" y="3126413"/>
            <a:ext cx="0" cy="138690"/>
          </a:xfrm>
          <a:prstGeom prst="line">
            <a:avLst/>
          </a:prstGeom>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425232" y="3444985"/>
            <a:ext cx="0" cy="138690"/>
          </a:xfrm>
          <a:prstGeom prst="line">
            <a:avLst/>
          </a:prstGeom>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97616" y="3237331"/>
            <a:ext cx="808809" cy="276999"/>
          </a:xfrm>
          <a:prstGeom prst="rect">
            <a:avLst/>
          </a:prstGeom>
          <a:noFill/>
        </p:spPr>
        <p:txBody>
          <a:bodyPr wrap="square" rtlCol="0">
            <a:spAutoFit/>
          </a:bodyPr>
          <a:lstStyle/>
          <a:p>
            <a:r>
              <a:rPr lang="en-US" sz="1200"/>
              <a:t>centered</a:t>
            </a:r>
            <a:endParaRPr lang="en-US" sz="1200" dirty="0"/>
          </a:p>
        </p:txBody>
      </p:sp>
      <p:sp>
        <p:nvSpPr>
          <p:cNvPr id="20" name="TextBox 19"/>
          <p:cNvSpPr txBox="1"/>
          <p:nvPr/>
        </p:nvSpPr>
        <p:spPr>
          <a:xfrm>
            <a:off x="9544299" y="1894412"/>
            <a:ext cx="1133708" cy="369332"/>
          </a:xfrm>
          <a:prstGeom prst="rect">
            <a:avLst/>
          </a:prstGeom>
          <a:noFill/>
        </p:spPr>
        <p:txBody>
          <a:bodyPr wrap="none" rtlCol="0">
            <a:spAutoFit/>
          </a:bodyPr>
          <a:lstStyle/>
          <a:p>
            <a:r>
              <a:rPr lang="en-US"/>
              <a:t>Men’s cap</a:t>
            </a:r>
          </a:p>
        </p:txBody>
      </p:sp>
      <p:sp>
        <p:nvSpPr>
          <p:cNvPr id="21" name="TextBox 20"/>
          <p:cNvSpPr txBox="1"/>
          <p:nvPr/>
        </p:nvSpPr>
        <p:spPr>
          <a:xfrm>
            <a:off x="9757754" y="3237331"/>
            <a:ext cx="1438407" cy="369332"/>
          </a:xfrm>
          <a:prstGeom prst="rect">
            <a:avLst/>
          </a:prstGeom>
          <a:noFill/>
        </p:spPr>
        <p:txBody>
          <a:bodyPr wrap="none" rtlCol="0">
            <a:spAutoFit/>
          </a:bodyPr>
          <a:lstStyle/>
          <a:p>
            <a:r>
              <a:rPr lang="en-US" dirty="0"/>
              <a:t>Women’s cap</a:t>
            </a:r>
          </a:p>
        </p:txBody>
      </p:sp>
    </p:spTree>
    <p:extLst>
      <p:ext uri="{BB962C8B-B14F-4D97-AF65-F5344CB8AC3E}">
        <p14:creationId xmlns:p14="http://schemas.microsoft.com/office/powerpoint/2010/main" val="292886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Physical Training Gear (PTG)</a:t>
            </a:r>
          </a:p>
        </p:txBody>
      </p:sp>
      <p:pic>
        <p:nvPicPr>
          <p:cNvPr id="4" name="Picture 3"/>
          <p:cNvPicPr>
            <a:picLocks noChangeAspect="1"/>
          </p:cNvPicPr>
          <p:nvPr/>
        </p:nvPicPr>
        <p:blipFill>
          <a:blip r:embed="rId3"/>
          <a:stretch>
            <a:fillRect/>
          </a:stretch>
        </p:blipFill>
        <p:spPr>
          <a:xfrm>
            <a:off x="9880263" y="0"/>
            <a:ext cx="2311737" cy="3839280"/>
          </a:xfrm>
          <a:prstGeom prst="rect">
            <a:avLst/>
          </a:prstGeom>
        </p:spPr>
      </p:pic>
      <p:pic>
        <p:nvPicPr>
          <p:cNvPr id="5" name="Picture 4"/>
          <p:cNvPicPr>
            <a:picLocks noChangeAspect="1"/>
          </p:cNvPicPr>
          <p:nvPr/>
        </p:nvPicPr>
        <p:blipFill>
          <a:blip r:embed="rId4"/>
          <a:stretch>
            <a:fillRect/>
          </a:stretch>
        </p:blipFill>
        <p:spPr>
          <a:xfrm>
            <a:off x="10101855" y="3996972"/>
            <a:ext cx="1868551" cy="2861028"/>
          </a:xfrm>
          <a:prstGeom prst="rect">
            <a:avLst/>
          </a:prstGeom>
        </p:spPr>
      </p:pic>
      <p:sp>
        <p:nvSpPr>
          <p:cNvPr id="3" name="Content Placeholder 2"/>
          <p:cNvSpPr>
            <a:spLocks noGrp="1"/>
          </p:cNvSpPr>
          <p:nvPr>
            <p:ph idx="1"/>
          </p:nvPr>
        </p:nvSpPr>
        <p:spPr>
          <a:xfrm>
            <a:off x="838199" y="1825625"/>
            <a:ext cx="9263655" cy="4351338"/>
          </a:xfrm>
        </p:spPr>
        <p:txBody>
          <a:bodyPr>
            <a:normAutofit fontScale="70000" lnSpcReduction="20000"/>
          </a:bodyPr>
          <a:lstStyle/>
          <a:p>
            <a:r>
              <a:rPr lang="en-US" dirty="0"/>
              <a:t>We’re not the Army </a:t>
            </a:r>
            <a:r>
              <a:rPr lang="mr-IN" dirty="0"/>
              <a:t>–</a:t>
            </a:r>
            <a:r>
              <a:rPr lang="en-US" dirty="0"/>
              <a:t> </a:t>
            </a:r>
            <a:r>
              <a:rPr lang="en-US" b="1" dirty="0"/>
              <a:t>reflective belts are optional </a:t>
            </a:r>
            <a:r>
              <a:rPr lang="en-US" dirty="0"/>
              <a:t>unless local policy says otherwise</a:t>
            </a:r>
          </a:p>
          <a:p>
            <a:r>
              <a:rPr lang="en-US" b="1" dirty="0"/>
              <a:t>Black</a:t>
            </a:r>
            <a:r>
              <a:rPr lang="en-US" dirty="0"/>
              <a:t> </a:t>
            </a:r>
            <a:r>
              <a:rPr lang="en-US" b="1" dirty="0"/>
              <a:t>socks</a:t>
            </a:r>
            <a:r>
              <a:rPr lang="en-US" dirty="0"/>
              <a:t> are cool, so are </a:t>
            </a:r>
            <a:r>
              <a:rPr lang="en-US" b="1" dirty="0"/>
              <a:t>white socks</a:t>
            </a:r>
            <a:r>
              <a:rPr lang="en-US" dirty="0"/>
              <a:t>. Small logos are okay</a:t>
            </a:r>
          </a:p>
          <a:p>
            <a:r>
              <a:rPr lang="en-US" dirty="0"/>
              <a:t>Always </a:t>
            </a:r>
            <a:r>
              <a:rPr lang="en-US" b="1" dirty="0"/>
              <a:t>tuck your shirt</a:t>
            </a:r>
          </a:p>
          <a:p>
            <a:r>
              <a:rPr lang="en-US" dirty="0"/>
              <a:t>Don</a:t>
            </a:r>
            <a:r>
              <a:rPr lang="mr-IN" dirty="0"/>
              <a:t>’</a:t>
            </a:r>
            <a:r>
              <a:rPr lang="en-US" dirty="0"/>
              <a:t>t roll your sleeves</a:t>
            </a:r>
          </a:p>
          <a:p>
            <a:r>
              <a:rPr lang="en-US" dirty="0"/>
              <a:t>Must be zipped above halfway between the waist and collar</a:t>
            </a:r>
          </a:p>
          <a:p>
            <a:r>
              <a:rPr lang="en-US" dirty="0"/>
              <a:t>White or light gray undershirts can be visible</a:t>
            </a:r>
          </a:p>
          <a:p>
            <a:r>
              <a:rPr lang="en-US" b="1" dirty="0"/>
              <a:t>Undergarments are required</a:t>
            </a:r>
            <a:r>
              <a:rPr lang="en-US" dirty="0"/>
              <a:t>, even with the shorts that have mesh liner</a:t>
            </a:r>
          </a:p>
          <a:p>
            <a:pPr lvl="1"/>
            <a:r>
              <a:rPr lang="en-US" dirty="0"/>
              <a:t>Liner can be removed</a:t>
            </a:r>
          </a:p>
          <a:p>
            <a:pPr lvl="1"/>
            <a:r>
              <a:rPr lang="en-US" b="1" dirty="0"/>
              <a:t>Short, mid, or full length spandex in solid black or dark blue can be worn</a:t>
            </a:r>
          </a:p>
          <a:p>
            <a:r>
              <a:rPr lang="en-US" dirty="0"/>
              <a:t>Headphones are authorized in fitness centers and some running areas, however local policy can restrict this</a:t>
            </a:r>
          </a:p>
          <a:p>
            <a:r>
              <a:rPr lang="en-US" dirty="0"/>
              <a:t>Saluting</a:t>
            </a:r>
          </a:p>
          <a:p>
            <a:pPr lvl="1"/>
            <a:r>
              <a:rPr lang="en-US" dirty="0"/>
              <a:t>No need to salute people, due to no rank on uniforms</a:t>
            </a:r>
          </a:p>
          <a:p>
            <a:pPr lvl="1"/>
            <a:r>
              <a:rPr lang="en-US" dirty="0"/>
              <a:t>Salute during taps, reveille, or other customary times</a:t>
            </a:r>
          </a:p>
        </p:txBody>
      </p:sp>
    </p:spTree>
    <p:extLst>
      <p:ext uri="{BB962C8B-B14F-4D97-AF65-F5344CB8AC3E}">
        <p14:creationId xmlns:p14="http://schemas.microsoft.com/office/powerpoint/2010/main" val="1317427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Physical Training Gear (PTG)</a:t>
            </a:r>
          </a:p>
        </p:txBody>
      </p:sp>
      <p:pic>
        <p:nvPicPr>
          <p:cNvPr id="6" name="Picture 5"/>
          <p:cNvPicPr>
            <a:picLocks noChangeAspect="1"/>
          </p:cNvPicPr>
          <p:nvPr/>
        </p:nvPicPr>
        <p:blipFill>
          <a:blip r:embed="rId3"/>
          <a:stretch>
            <a:fillRect/>
          </a:stretch>
        </p:blipFill>
        <p:spPr>
          <a:xfrm>
            <a:off x="4676413" y="1244618"/>
            <a:ext cx="2960063" cy="5139323"/>
          </a:xfrm>
          <a:prstGeom prst="rect">
            <a:avLst/>
          </a:prstGeom>
        </p:spPr>
      </p:pic>
      <p:pic>
        <p:nvPicPr>
          <p:cNvPr id="7" name="Picture 6"/>
          <p:cNvPicPr>
            <a:picLocks noChangeAspect="1"/>
          </p:cNvPicPr>
          <p:nvPr/>
        </p:nvPicPr>
        <p:blipFill>
          <a:blip r:embed="rId4"/>
          <a:stretch>
            <a:fillRect/>
          </a:stretch>
        </p:blipFill>
        <p:spPr>
          <a:xfrm>
            <a:off x="2009421" y="1425215"/>
            <a:ext cx="2844801" cy="4958726"/>
          </a:xfrm>
          <a:prstGeom prst="rect">
            <a:avLst/>
          </a:prstGeom>
        </p:spPr>
      </p:pic>
      <p:sp>
        <p:nvSpPr>
          <p:cNvPr id="9" name="TextBox 8"/>
          <p:cNvSpPr txBox="1"/>
          <p:nvPr/>
        </p:nvSpPr>
        <p:spPr>
          <a:xfrm>
            <a:off x="7749260" y="3623734"/>
            <a:ext cx="1886350" cy="369332"/>
          </a:xfrm>
          <a:prstGeom prst="rect">
            <a:avLst/>
          </a:prstGeom>
          <a:noFill/>
        </p:spPr>
        <p:txBody>
          <a:bodyPr wrap="none" rtlCol="0">
            <a:spAutoFit/>
          </a:bodyPr>
          <a:lstStyle/>
          <a:p>
            <a:r>
              <a:rPr lang="en-US"/>
              <a:t>Optional uniforms</a:t>
            </a:r>
          </a:p>
        </p:txBody>
      </p:sp>
    </p:spTree>
    <p:extLst>
      <p:ext uri="{BB962C8B-B14F-4D97-AF65-F5344CB8AC3E}">
        <p14:creationId xmlns:p14="http://schemas.microsoft.com/office/powerpoint/2010/main" val="755299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Hair and Grooming</a:t>
            </a:r>
          </a:p>
        </p:txBody>
      </p:sp>
      <p:sp>
        <p:nvSpPr>
          <p:cNvPr id="5" name="Content Placeholder 4"/>
          <p:cNvSpPr>
            <a:spLocks noGrp="1"/>
          </p:cNvSpPr>
          <p:nvPr>
            <p:ph idx="1"/>
          </p:nvPr>
        </p:nvSpPr>
        <p:spPr>
          <a:xfrm>
            <a:off x="838200" y="1825625"/>
            <a:ext cx="7589768" cy="4351338"/>
          </a:xfrm>
        </p:spPr>
        <p:txBody>
          <a:bodyPr>
            <a:normAutofit fontScale="77500" lnSpcReduction="20000"/>
          </a:bodyPr>
          <a:lstStyle/>
          <a:p>
            <a:r>
              <a:rPr lang="en-US" dirty="0"/>
              <a:t>1.25 inches in bulk, there is no rule on length</a:t>
            </a:r>
          </a:p>
          <a:p>
            <a:r>
              <a:rPr lang="en-US" dirty="0"/>
              <a:t>Tapered appearance, 0.25 inch at termination</a:t>
            </a:r>
          </a:p>
          <a:p>
            <a:r>
              <a:rPr lang="en-US" dirty="0"/>
              <a:t>Don</a:t>
            </a:r>
            <a:r>
              <a:rPr lang="mr-IN" dirty="0"/>
              <a:t>’</a:t>
            </a:r>
            <a:r>
              <a:rPr lang="en-US" dirty="0"/>
              <a:t>t let it touch your ears or collar</a:t>
            </a:r>
          </a:p>
          <a:p>
            <a:r>
              <a:rPr lang="en-US" dirty="0"/>
              <a:t>Sideburns are straight &amp; end at the bottom of the auditory canal</a:t>
            </a:r>
          </a:p>
          <a:p>
            <a:r>
              <a:rPr lang="en-US" dirty="0"/>
              <a:t>Bangs can’t touch eyebrows, and shouldn’t be visible under the front head band of covers (headgear)</a:t>
            </a:r>
          </a:p>
          <a:p>
            <a:r>
              <a:rPr lang="en-US" dirty="0"/>
              <a:t>Mustaches (look up toothbrush mustache) must fit inside the area outlined by ‘BCD’ in figure 1-1</a:t>
            </a:r>
          </a:p>
          <a:p>
            <a:pPr lvl="1"/>
            <a:r>
              <a:rPr lang="en-US" dirty="0"/>
              <a:t>Can’t go past lateral edges of the lip, or grow beyond the vermillion border</a:t>
            </a:r>
          </a:p>
          <a:p>
            <a:pPr lvl="1"/>
            <a:r>
              <a:rPr lang="en-US" dirty="0"/>
              <a:t>Allowed per regulation, however only acceptable for officers during March, or while deployed</a:t>
            </a:r>
          </a:p>
          <a:p>
            <a:r>
              <a:rPr lang="en-US" dirty="0"/>
              <a:t>Beards, cosmetics, nail polish, earrings </a:t>
            </a:r>
            <a:r>
              <a:rPr lang="mr-IN" dirty="0"/>
              <a:t>–</a:t>
            </a:r>
            <a:r>
              <a:rPr lang="en-US" dirty="0"/>
              <a:t> nope</a:t>
            </a:r>
          </a:p>
        </p:txBody>
      </p:sp>
      <p:pic>
        <p:nvPicPr>
          <p:cNvPr id="7" name="Picture 6"/>
          <p:cNvPicPr>
            <a:picLocks noChangeAspect="1"/>
          </p:cNvPicPr>
          <p:nvPr/>
        </p:nvPicPr>
        <p:blipFill>
          <a:blip r:embed="rId3"/>
          <a:stretch>
            <a:fillRect/>
          </a:stretch>
        </p:blipFill>
        <p:spPr>
          <a:xfrm>
            <a:off x="8427968" y="0"/>
            <a:ext cx="2925832" cy="6858000"/>
          </a:xfrm>
          <a:prstGeom prst="rect">
            <a:avLst/>
          </a:prstGeom>
        </p:spPr>
      </p:pic>
    </p:spTree>
    <p:extLst>
      <p:ext uri="{BB962C8B-B14F-4D97-AF65-F5344CB8AC3E}">
        <p14:creationId xmlns:p14="http://schemas.microsoft.com/office/powerpoint/2010/main" val="2141937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ARMY</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67743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Female Hair and Grooming</a:t>
            </a:r>
          </a:p>
        </p:txBody>
      </p:sp>
      <p:sp>
        <p:nvSpPr>
          <p:cNvPr id="3" name="Content Placeholder 2"/>
          <p:cNvSpPr>
            <a:spLocks noGrp="1"/>
          </p:cNvSpPr>
          <p:nvPr>
            <p:ph idx="1"/>
          </p:nvPr>
        </p:nvSpPr>
        <p:spPr/>
        <p:txBody>
          <a:bodyPr>
            <a:normAutofit lnSpcReduction="10000"/>
          </a:bodyPr>
          <a:lstStyle/>
          <a:p>
            <a:r>
              <a:rPr lang="en-US" dirty="0"/>
              <a:t>Minimum </a:t>
            </a:r>
            <a:r>
              <a:rPr lang="en-US" b="1" dirty="0"/>
              <a:t>length</a:t>
            </a:r>
            <a:r>
              <a:rPr lang="en-US" dirty="0"/>
              <a:t> 0.25 inches</a:t>
            </a:r>
          </a:p>
          <a:p>
            <a:r>
              <a:rPr lang="en-US" dirty="0"/>
              <a:t>Max </a:t>
            </a:r>
            <a:r>
              <a:rPr lang="en-US" b="1" dirty="0"/>
              <a:t>bulk</a:t>
            </a:r>
            <a:r>
              <a:rPr lang="en-US" dirty="0"/>
              <a:t> 3 inches from scalp</a:t>
            </a:r>
          </a:p>
          <a:p>
            <a:r>
              <a:rPr lang="en-US" dirty="0"/>
              <a:t>Hair must above the plane created by the bottom edge of the collar (in PTG, hair may extend beyond the collar)</a:t>
            </a:r>
          </a:p>
          <a:p>
            <a:r>
              <a:rPr lang="en-US" dirty="0"/>
              <a:t>Bangs can’t touch the eyebrows</a:t>
            </a:r>
          </a:p>
          <a:p>
            <a:r>
              <a:rPr lang="en-US" dirty="0"/>
              <a:t>No loose ends or fly-</a:t>
            </a:r>
            <a:r>
              <a:rPr lang="en-US" dirty="0" err="1"/>
              <a:t>aways</a:t>
            </a:r>
            <a:endParaRPr lang="en-US" dirty="0"/>
          </a:p>
          <a:p>
            <a:r>
              <a:rPr lang="en-US" dirty="0"/>
              <a:t>Accessories must match hair color and can</a:t>
            </a:r>
            <a:r>
              <a:rPr lang="mr-IN" dirty="0"/>
              <a:t>’</a:t>
            </a:r>
            <a:r>
              <a:rPr lang="en-US" dirty="0"/>
              <a:t>t be ornamental</a:t>
            </a:r>
          </a:p>
          <a:p>
            <a:r>
              <a:rPr lang="en-US" dirty="0"/>
              <a:t>Hair color should appear natural</a:t>
            </a:r>
          </a:p>
          <a:p>
            <a:r>
              <a:rPr lang="en-US" dirty="0"/>
              <a:t>See AFI36-2903 for braids</a:t>
            </a:r>
          </a:p>
        </p:txBody>
      </p:sp>
    </p:spTree>
    <p:extLst>
      <p:ext uri="{BB962C8B-B14F-4D97-AF65-F5344CB8AC3E}">
        <p14:creationId xmlns:p14="http://schemas.microsoft.com/office/powerpoint/2010/main" val="601915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27200" y="165100"/>
            <a:ext cx="8737600" cy="6527800"/>
          </a:xfrm>
          <a:prstGeom prst="rect">
            <a:avLst/>
          </a:prstGeom>
        </p:spPr>
      </p:pic>
    </p:spTree>
    <p:extLst>
      <p:ext uri="{BB962C8B-B14F-4D97-AF65-F5344CB8AC3E}">
        <p14:creationId xmlns:p14="http://schemas.microsoft.com/office/powerpoint/2010/main" val="1796066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00700" y="3015544"/>
            <a:ext cx="6591300" cy="3022600"/>
          </a:xfrm>
          <a:prstGeom prst="rect">
            <a:avLst/>
          </a:prstGeom>
        </p:spPr>
      </p:pic>
      <p:pic>
        <p:nvPicPr>
          <p:cNvPr id="5" name="Picture 4"/>
          <p:cNvPicPr>
            <a:picLocks noChangeAspect="1"/>
          </p:cNvPicPr>
          <p:nvPr/>
        </p:nvPicPr>
        <p:blipFill>
          <a:blip r:embed="rId3"/>
          <a:stretch>
            <a:fillRect/>
          </a:stretch>
        </p:blipFill>
        <p:spPr>
          <a:xfrm>
            <a:off x="369720" y="551744"/>
            <a:ext cx="4836540" cy="5284612"/>
          </a:xfrm>
          <a:prstGeom prst="rect">
            <a:avLst/>
          </a:prstGeom>
        </p:spPr>
      </p:pic>
      <p:pic>
        <p:nvPicPr>
          <p:cNvPr id="6" name="Picture 5"/>
          <p:cNvPicPr>
            <a:picLocks noChangeAspect="1"/>
          </p:cNvPicPr>
          <p:nvPr/>
        </p:nvPicPr>
        <p:blipFill>
          <a:blip r:embed="rId4"/>
          <a:stretch>
            <a:fillRect/>
          </a:stretch>
        </p:blipFill>
        <p:spPr>
          <a:xfrm>
            <a:off x="5424311" y="551744"/>
            <a:ext cx="3911600" cy="2463800"/>
          </a:xfrm>
          <a:prstGeom prst="rect">
            <a:avLst/>
          </a:prstGeom>
        </p:spPr>
      </p:pic>
    </p:spTree>
    <p:extLst>
      <p:ext uri="{BB962C8B-B14F-4D97-AF65-F5344CB8AC3E}">
        <p14:creationId xmlns:p14="http://schemas.microsoft.com/office/powerpoint/2010/main" val="2020021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Female Hair and Grooming</a:t>
            </a:r>
          </a:p>
        </p:txBody>
      </p:sp>
      <p:sp>
        <p:nvSpPr>
          <p:cNvPr id="3" name="Content Placeholder 2"/>
          <p:cNvSpPr>
            <a:spLocks noGrp="1"/>
          </p:cNvSpPr>
          <p:nvPr>
            <p:ph idx="1"/>
          </p:nvPr>
        </p:nvSpPr>
        <p:spPr/>
        <p:txBody>
          <a:bodyPr>
            <a:normAutofit/>
          </a:bodyPr>
          <a:lstStyle/>
          <a:p>
            <a:r>
              <a:rPr lang="en-US" dirty="0"/>
              <a:t>Fingernails</a:t>
            </a:r>
          </a:p>
          <a:p>
            <a:pPr lvl="1"/>
            <a:r>
              <a:rPr lang="en-US" dirty="0"/>
              <a:t>One tone or white French tips, no designs or </a:t>
            </a:r>
            <a:r>
              <a:rPr lang="en-US" dirty="0" err="1"/>
              <a:t>multitonal</a:t>
            </a:r>
            <a:endParaRPr lang="en-US" dirty="0"/>
          </a:p>
          <a:p>
            <a:pPr lvl="1"/>
            <a:r>
              <a:rPr lang="en-US" dirty="0"/>
              <a:t>Colors cannot be extreme or bright</a:t>
            </a:r>
          </a:p>
          <a:p>
            <a:pPr lvl="1"/>
            <a:r>
              <a:rPr lang="en-US" dirty="0"/>
              <a:t>Less than 0.25 inches in length (male and female)</a:t>
            </a:r>
          </a:p>
          <a:p>
            <a:pPr lvl="1"/>
            <a:r>
              <a:rPr lang="en-US" dirty="0"/>
              <a:t>Must not interfere with duties</a:t>
            </a:r>
          </a:p>
          <a:p>
            <a:r>
              <a:rPr lang="en-US" dirty="0"/>
              <a:t>Cosmetics </a:t>
            </a:r>
            <a:r>
              <a:rPr lang="mr-IN" dirty="0"/>
              <a:t>–</a:t>
            </a:r>
            <a:r>
              <a:rPr lang="en-US" dirty="0"/>
              <a:t> no bright colors or extreme looks</a:t>
            </a:r>
          </a:p>
        </p:txBody>
      </p:sp>
    </p:spTree>
    <p:extLst>
      <p:ext uri="{BB962C8B-B14F-4D97-AF65-F5344CB8AC3E}">
        <p14:creationId xmlns:p14="http://schemas.microsoft.com/office/powerpoint/2010/main" val="1173392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Bags</a:t>
            </a:r>
          </a:p>
        </p:txBody>
      </p:sp>
      <p:sp>
        <p:nvSpPr>
          <p:cNvPr id="3" name="Content Placeholder 2"/>
          <p:cNvSpPr>
            <a:spLocks noGrp="1"/>
          </p:cNvSpPr>
          <p:nvPr>
            <p:ph idx="1"/>
          </p:nvPr>
        </p:nvSpPr>
        <p:spPr/>
        <p:txBody>
          <a:bodyPr>
            <a:normAutofit fontScale="85000" lnSpcReduction="20000"/>
          </a:bodyPr>
          <a:lstStyle/>
          <a:p>
            <a:r>
              <a:rPr lang="en-US" dirty="0"/>
              <a:t>Backpack</a:t>
            </a:r>
          </a:p>
          <a:p>
            <a:pPr lvl="1"/>
            <a:r>
              <a:rPr lang="en-US" dirty="0"/>
              <a:t>Small logos are allowed</a:t>
            </a:r>
          </a:p>
          <a:p>
            <a:pPr lvl="1"/>
            <a:r>
              <a:rPr lang="en-US" dirty="0"/>
              <a:t>In ABUs </a:t>
            </a:r>
            <a:r>
              <a:rPr lang="mr-IN" dirty="0"/>
              <a:t>–</a:t>
            </a:r>
            <a:r>
              <a:rPr lang="en-US" dirty="0"/>
              <a:t> Black, olive drab, sage green, or ABU pattern</a:t>
            </a:r>
          </a:p>
          <a:p>
            <a:pPr lvl="1"/>
            <a:r>
              <a:rPr lang="en-US" dirty="0"/>
              <a:t>In Blues </a:t>
            </a:r>
            <a:r>
              <a:rPr lang="mr-IN" dirty="0"/>
              <a:t>–</a:t>
            </a:r>
            <a:r>
              <a:rPr lang="en-US" dirty="0"/>
              <a:t> solid black only</a:t>
            </a:r>
          </a:p>
          <a:p>
            <a:pPr lvl="1"/>
            <a:r>
              <a:rPr lang="en-US" dirty="0"/>
              <a:t>One or both shoulders </a:t>
            </a:r>
            <a:r>
              <a:rPr lang="mr-IN" dirty="0"/>
              <a:t>–</a:t>
            </a:r>
            <a:r>
              <a:rPr lang="en-US" dirty="0"/>
              <a:t> must not interfere with saluting</a:t>
            </a:r>
          </a:p>
          <a:p>
            <a:r>
              <a:rPr lang="en-US" dirty="0"/>
              <a:t>Gym bag</a:t>
            </a:r>
          </a:p>
          <a:p>
            <a:pPr lvl="1"/>
            <a:r>
              <a:rPr lang="en-US" dirty="0"/>
              <a:t>Solid dark-blue, black, olive drab, sage green, or ABU pattern</a:t>
            </a:r>
          </a:p>
          <a:p>
            <a:pPr lvl="1"/>
            <a:r>
              <a:rPr lang="en-US" dirty="0"/>
              <a:t>Carried in left hand</a:t>
            </a:r>
          </a:p>
          <a:p>
            <a:pPr lvl="1"/>
            <a:r>
              <a:rPr lang="en-US" dirty="0"/>
              <a:t>Must not interfere with saluting</a:t>
            </a:r>
          </a:p>
          <a:p>
            <a:r>
              <a:rPr lang="en-US" dirty="0"/>
              <a:t>Handbags </a:t>
            </a:r>
            <a:r>
              <a:rPr lang="mr-IN" dirty="0"/>
              <a:t>–</a:t>
            </a:r>
            <a:r>
              <a:rPr lang="en-US" dirty="0"/>
              <a:t> solid black leather or vinyl</a:t>
            </a:r>
          </a:p>
          <a:p>
            <a:pPr lvl="1"/>
            <a:r>
              <a:rPr lang="en-US" dirty="0"/>
              <a:t>Up to two strap</a:t>
            </a:r>
          </a:p>
          <a:p>
            <a:pPr lvl="1"/>
            <a:r>
              <a:rPr lang="en-US" dirty="0"/>
              <a:t>With or without buckles</a:t>
            </a:r>
          </a:p>
          <a:p>
            <a:pPr lvl="1"/>
            <a:r>
              <a:rPr lang="en-US" dirty="0"/>
              <a:t>13x9x4.5 inch dimensions</a:t>
            </a:r>
          </a:p>
          <a:p>
            <a:r>
              <a:rPr lang="en-US" dirty="0"/>
              <a:t>Clutch </a:t>
            </a:r>
            <a:r>
              <a:rPr lang="mr-IN" dirty="0"/>
              <a:t>–</a:t>
            </a:r>
            <a:r>
              <a:rPr lang="en-US" dirty="0"/>
              <a:t> solid black leather or manmade, must be between 5x8 to 6.5x11 inches</a:t>
            </a:r>
          </a:p>
        </p:txBody>
      </p:sp>
    </p:spTree>
    <p:extLst>
      <p:ext uri="{BB962C8B-B14F-4D97-AF65-F5344CB8AC3E}">
        <p14:creationId xmlns:p14="http://schemas.microsoft.com/office/powerpoint/2010/main" val="724380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Sunglasses</a:t>
            </a:r>
          </a:p>
        </p:txBody>
      </p:sp>
      <p:sp>
        <p:nvSpPr>
          <p:cNvPr id="3" name="Content Placeholder 2"/>
          <p:cNvSpPr>
            <a:spLocks noGrp="1"/>
          </p:cNvSpPr>
          <p:nvPr>
            <p:ph idx="1"/>
          </p:nvPr>
        </p:nvSpPr>
        <p:spPr/>
        <p:txBody>
          <a:bodyPr/>
          <a:lstStyle/>
          <a:p>
            <a:r>
              <a:rPr lang="en-US" dirty="0"/>
              <a:t>Frames may be black or brown material or gold or silver wire</a:t>
            </a:r>
          </a:p>
          <a:p>
            <a:r>
              <a:rPr lang="en-US" dirty="0"/>
              <a:t>No faddish styles or mirrored lenses</a:t>
            </a:r>
          </a:p>
          <a:p>
            <a:r>
              <a:rPr lang="en-US" dirty="0"/>
              <a:t>Clear, slightly tinted, or photosensitive lenses are authorized</a:t>
            </a:r>
          </a:p>
          <a:p>
            <a:r>
              <a:rPr lang="en-US" dirty="0"/>
              <a:t>No sunglasses in formation (except with doctors note)</a:t>
            </a:r>
          </a:p>
          <a:p>
            <a:r>
              <a:rPr lang="en-US" dirty="0"/>
              <a:t>Small logos are okay</a:t>
            </a:r>
          </a:p>
          <a:p>
            <a:r>
              <a:rPr lang="en-US" dirty="0"/>
              <a:t>No colored contacts</a:t>
            </a:r>
          </a:p>
        </p:txBody>
      </p:sp>
    </p:spTree>
    <p:extLst>
      <p:ext uri="{BB962C8B-B14F-4D97-AF65-F5344CB8AC3E}">
        <p14:creationId xmlns:p14="http://schemas.microsoft.com/office/powerpoint/2010/main" val="1805827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Jewelry</a:t>
            </a:r>
          </a:p>
        </p:txBody>
      </p:sp>
      <p:sp>
        <p:nvSpPr>
          <p:cNvPr id="3" name="Content Placeholder 2"/>
          <p:cNvSpPr>
            <a:spLocks noGrp="1"/>
          </p:cNvSpPr>
          <p:nvPr>
            <p:ph idx="1"/>
          </p:nvPr>
        </p:nvSpPr>
        <p:spPr/>
        <p:txBody>
          <a:bodyPr>
            <a:normAutofit fontScale="70000" lnSpcReduction="20000"/>
          </a:bodyPr>
          <a:lstStyle/>
          <a:p>
            <a:r>
              <a:rPr lang="en-US" dirty="0"/>
              <a:t>Necklaces must be concealed under a collar or undershirt</a:t>
            </a:r>
          </a:p>
          <a:p>
            <a:r>
              <a:rPr lang="en-US" dirty="0"/>
              <a:t>Max 3 rings</a:t>
            </a:r>
          </a:p>
          <a:p>
            <a:pPr lvl="1"/>
            <a:r>
              <a:rPr lang="en-US" dirty="0"/>
              <a:t>Wedding set counts as 1</a:t>
            </a:r>
          </a:p>
          <a:p>
            <a:pPr lvl="1"/>
            <a:r>
              <a:rPr lang="en-US" dirty="0"/>
              <a:t>Not worn on thumb</a:t>
            </a:r>
          </a:p>
          <a:p>
            <a:pPr lvl="1"/>
            <a:r>
              <a:rPr lang="en-US" dirty="0"/>
              <a:t>Must be worn at base of finger</a:t>
            </a:r>
          </a:p>
          <a:p>
            <a:r>
              <a:rPr lang="en-US" dirty="0"/>
              <a:t>Watches</a:t>
            </a:r>
          </a:p>
          <a:p>
            <a:pPr lvl="1"/>
            <a:r>
              <a:rPr lang="en-US" dirty="0"/>
              <a:t>Only one watch, Less than 1 inch width</a:t>
            </a:r>
          </a:p>
          <a:p>
            <a:pPr lvl="1"/>
            <a:r>
              <a:rPr lang="en-US" dirty="0"/>
              <a:t>Conservative in color</a:t>
            </a:r>
          </a:p>
          <a:p>
            <a:r>
              <a:rPr lang="en-US" dirty="0"/>
              <a:t>Bracelets</a:t>
            </a:r>
          </a:p>
          <a:p>
            <a:pPr lvl="1"/>
            <a:r>
              <a:rPr lang="en-US" dirty="0"/>
              <a:t>No ankles bracelets</a:t>
            </a:r>
          </a:p>
          <a:p>
            <a:pPr lvl="1"/>
            <a:r>
              <a:rPr lang="en-US" dirty="0"/>
              <a:t>One allowed, less than 0.5 inch width</a:t>
            </a:r>
          </a:p>
          <a:p>
            <a:pPr lvl="1"/>
            <a:r>
              <a:rPr lang="en-US" dirty="0"/>
              <a:t>Silver, gold, or POW/MIA (colors vary) allowed</a:t>
            </a:r>
          </a:p>
          <a:p>
            <a:r>
              <a:rPr lang="en-US" dirty="0"/>
              <a:t>Earrings </a:t>
            </a:r>
            <a:r>
              <a:rPr lang="mr-IN" dirty="0"/>
              <a:t>–</a:t>
            </a:r>
            <a:r>
              <a:rPr lang="en-US" dirty="0"/>
              <a:t> females only</a:t>
            </a:r>
          </a:p>
          <a:p>
            <a:pPr lvl="1"/>
            <a:r>
              <a:rPr lang="en-US" dirty="0"/>
              <a:t>Less than 6 mm in diameter</a:t>
            </a:r>
          </a:p>
          <a:p>
            <a:pPr lvl="1"/>
            <a:r>
              <a:rPr lang="en-US" dirty="0"/>
              <a:t>Spherical, round white diamond, gold, white pearl, or silver earrings</a:t>
            </a:r>
          </a:p>
        </p:txBody>
      </p:sp>
    </p:spTree>
    <p:extLst>
      <p:ext uri="{BB962C8B-B14F-4D97-AF65-F5344CB8AC3E}">
        <p14:creationId xmlns:p14="http://schemas.microsoft.com/office/powerpoint/2010/main" val="666703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Force </a:t>
            </a:r>
            <a:r>
              <a:rPr lang="mr-IN" dirty="0"/>
              <a:t>–</a:t>
            </a:r>
            <a:r>
              <a:rPr lang="en-US" dirty="0"/>
              <a:t> Earbuds</a:t>
            </a:r>
          </a:p>
        </p:txBody>
      </p:sp>
      <p:sp>
        <p:nvSpPr>
          <p:cNvPr id="3" name="Content Placeholder 2"/>
          <p:cNvSpPr>
            <a:spLocks noGrp="1"/>
          </p:cNvSpPr>
          <p:nvPr>
            <p:ph idx="1"/>
          </p:nvPr>
        </p:nvSpPr>
        <p:spPr/>
        <p:txBody>
          <a:bodyPr/>
          <a:lstStyle/>
          <a:p>
            <a:r>
              <a:rPr lang="en-US" b="1" dirty="0"/>
              <a:t>Not authorized while in uniform</a:t>
            </a:r>
            <a:r>
              <a:rPr lang="en-US" dirty="0"/>
              <a:t>, indoors or outdoors</a:t>
            </a:r>
          </a:p>
          <a:p>
            <a:r>
              <a:rPr lang="en-US" dirty="0"/>
              <a:t>Except</a:t>
            </a:r>
          </a:p>
          <a:p>
            <a:pPr lvl="1"/>
            <a:r>
              <a:rPr lang="en-US" dirty="0"/>
              <a:t>For the execution of official duties</a:t>
            </a:r>
          </a:p>
          <a:p>
            <a:pPr lvl="1"/>
            <a:r>
              <a:rPr lang="en-US" dirty="0"/>
              <a:t>During travel on public transportation</a:t>
            </a:r>
          </a:p>
          <a:p>
            <a:pPr lvl="1"/>
            <a:r>
              <a:rPr lang="en-US" dirty="0"/>
              <a:t>While wearing the PTG during individual or personal PT in the fitness center or on designated running areas unless prohibited by the installation commander</a:t>
            </a:r>
          </a:p>
          <a:p>
            <a:pPr lvl="1"/>
            <a:r>
              <a:rPr lang="en-US" dirty="0"/>
              <a:t>While in uniform operating a motor vehicle if local policy permits</a:t>
            </a:r>
          </a:p>
        </p:txBody>
      </p:sp>
    </p:spTree>
    <p:extLst>
      <p:ext uri="{BB962C8B-B14F-4D97-AF65-F5344CB8AC3E}">
        <p14:creationId xmlns:p14="http://schemas.microsoft.com/office/powerpoint/2010/main" val="474903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When to wear?</a:t>
            </a:r>
          </a:p>
        </p:txBody>
      </p:sp>
      <p:sp>
        <p:nvSpPr>
          <p:cNvPr id="6" name="Content Placeholder 5"/>
          <p:cNvSpPr>
            <a:spLocks noGrp="1"/>
          </p:cNvSpPr>
          <p:nvPr>
            <p:ph idx="1"/>
          </p:nvPr>
        </p:nvSpPr>
        <p:spPr/>
        <p:txBody>
          <a:bodyPr>
            <a:normAutofit lnSpcReduction="10000"/>
          </a:bodyPr>
          <a:lstStyle/>
          <a:p>
            <a:r>
              <a:rPr lang="en-US" dirty="0"/>
              <a:t>Army Service Uniform</a:t>
            </a:r>
          </a:p>
          <a:p>
            <a:pPr lvl="1"/>
            <a:r>
              <a:rPr lang="en-US" dirty="0"/>
              <a:t>Interview Day</a:t>
            </a:r>
          </a:p>
          <a:p>
            <a:r>
              <a:rPr lang="en-US" dirty="0"/>
              <a:t>ACU’s/OCP’s</a:t>
            </a:r>
          </a:p>
          <a:p>
            <a:pPr lvl="1"/>
            <a:r>
              <a:rPr lang="en-US" dirty="0"/>
              <a:t>Grand Rounds when you are not on shift</a:t>
            </a:r>
          </a:p>
          <a:p>
            <a:pPr lvl="1"/>
            <a:r>
              <a:rPr lang="en-US" dirty="0"/>
              <a:t>Military Training simulations</a:t>
            </a:r>
          </a:p>
          <a:p>
            <a:pPr lvl="1"/>
            <a:r>
              <a:rPr lang="en-US" dirty="0"/>
              <a:t>Helicopter rides</a:t>
            </a:r>
          </a:p>
          <a:p>
            <a:r>
              <a:rPr lang="en-US" dirty="0"/>
              <a:t>Scrubs</a:t>
            </a:r>
          </a:p>
          <a:p>
            <a:pPr lvl="1"/>
            <a:r>
              <a:rPr lang="en-US" dirty="0"/>
              <a:t>On Shift/Cadaver Lab/Medical training where you may encounter blood/fluids</a:t>
            </a:r>
          </a:p>
          <a:p>
            <a:r>
              <a:rPr lang="en-US" dirty="0"/>
              <a:t>PT’s</a:t>
            </a:r>
          </a:p>
          <a:p>
            <a:pPr lvl="1"/>
            <a:r>
              <a:rPr lang="en-US" dirty="0"/>
              <a:t>For a PT test</a:t>
            </a:r>
          </a:p>
        </p:txBody>
      </p:sp>
    </p:spTree>
    <p:extLst>
      <p:ext uri="{BB962C8B-B14F-4D97-AF65-F5344CB8AC3E}">
        <p14:creationId xmlns:p14="http://schemas.microsoft.com/office/powerpoint/2010/main" val="2888408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ASU’s</a:t>
            </a:r>
          </a:p>
        </p:txBody>
      </p:sp>
      <p:sp>
        <p:nvSpPr>
          <p:cNvPr id="3" name="Content Placeholder 2"/>
          <p:cNvSpPr>
            <a:spLocks noGrp="1"/>
          </p:cNvSpPr>
          <p:nvPr>
            <p:ph idx="1"/>
          </p:nvPr>
        </p:nvSpPr>
        <p:spPr/>
        <p:txBody>
          <a:bodyPr/>
          <a:lstStyle/>
          <a:p>
            <a:r>
              <a:rPr lang="en-US" dirty="0"/>
              <a:t>Ensure proper fit</a:t>
            </a:r>
          </a:p>
          <a:p>
            <a:r>
              <a:rPr lang="en-US" dirty="0"/>
              <a:t>Clean &amp; Pressed</a:t>
            </a:r>
          </a:p>
          <a:p>
            <a:r>
              <a:rPr lang="en-US" dirty="0"/>
              <a:t>Remove all loose thread</a:t>
            </a:r>
          </a:p>
          <a:p>
            <a:r>
              <a:rPr lang="en-US" dirty="0"/>
              <a:t>Shoes Polished</a:t>
            </a:r>
          </a:p>
          <a:p>
            <a:r>
              <a:rPr lang="en-US" dirty="0"/>
              <a:t>Avoid colorful socks/undershirts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94965" y="1459904"/>
            <a:ext cx="3311388" cy="3311388"/>
          </a:xfrm>
          <a:prstGeom prst="rect">
            <a:avLst/>
          </a:prstGeom>
        </p:spPr>
      </p:pic>
    </p:spTree>
    <p:extLst>
      <p:ext uri="{BB962C8B-B14F-4D97-AF65-F5344CB8AC3E}">
        <p14:creationId xmlns:p14="http://schemas.microsoft.com/office/powerpoint/2010/main" val="2512464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Female ASU, courtesy of </a:t>
            </a:r>
            <a:r>
              <a:rPr lang="en-US" sz="3100" dirty="0"/>
              <a:t>https://www.garrison.hawaii.army.mil/dptms/tv2.htm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414801" y="1825625"/>
            <a:ext cx="3362397" cy="4351338"/>
          </a:xfrm>
        </p:spPr>
      </p:pic>
    </p:spTree>
    <p:extLst>
      <p:ext uri="{BB962C8B-B14F-4D97-AF65-F5344CB8AC3E}">
        <p14:creationId xmlns:p14="http://schemas.microsoft.com/office/powerpoint/2010/main" val="61845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Male ASU courtesy of </a:t>
            </a:r>
            <a:r>
              <a:rPr lang="en-US" sz="3100" dirty="0"/>
              <a:t>https://www.garrison.hawaii.army.mil/dptms/tv2.htm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414801" y="1825625"/>
            <a:ext cx="3362397" cy="4351338"/>
          </a:xfrm>
        </p:spPr>
      </p:pic>
    </p:spTree>
    <p:extLst>
      <p:ext uri="{BB962C8B-B14F-4D97-AF65-F5344CB8AC3E}">
        <p14:creationId xmlns:p14="http://schemas.microsoft.com/office/powerpoint/2010/main" val="1162413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ASU’s</a:t>
            </a:r>
          </a:p>
        </p:txBody>
      </p:sp>
      <p:sp>
        <p:nvSpPr>
          <p:cNvPr id="3" name="Content Placeholder 2"/>
          <p:cNvSpPr>
            <a:spLocks noGrp="1"/>
          </p:cNvSpPr>
          <p:nvPr>
            <p:ph idx="1"/>
          </p:nvPr>
        </p:nvSpPr>
        <p:spPr/>
        <p:txBody>
          <a:bodyPr/>
          <a:lstStyle/>
          <a:p>
            <a:r>
              <a:rPr lang="en-US" dirty="0"/>
              <a:t>The jacket should fit squarely on the shoulders</a:t>
            </a:r>
          </a:p>
          <a:p>
            <a:r>
              <a:rPr lang="en-US" dirty="0"/>
              <a:t>The sleeves should extend to the proximal MCP when arms at your side</a:t>
            </a:r>
          </a:p>
          <a:p>
            <a:r>
              <a:rPr lang="en-US" dirty="0"/>
              <a:t>The coat should extend to the hip when standing</a:t>
            </a:r>
          </a:p>
          <a:p>
            <a:r>
              <a:rPr lang="en-US" dirty="0"/>
              <a:t>The collar of the white shirt should have space for 2 fingers only</a:t>
            </a:r>
          </a:p>
        </p:txBody>
      </p:sp>
    </p:spTree>
    <p:extLst>
      <p:ext uri="{BB962C8B-B14F-4D97-AF65-F5344CB8AC3E}">
        <p14:creationId xmlns:p14="http://schemas.microsoft.com/office/powerpoint/2010/main" val="740211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1281</TotalTime>
  <Words>3623</Words>
  <Application>Microsoft Macintosh PowerPoint</Application>
  <PresentationFormat>Widescreen</PresentationFormat>
  <Paragraphs>402</Paragraphs>
  <Slides>47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Mangal</vt:lpstr>
      <vt:lpstr>Office Theme</vt:lpstr>
      <vt:lpstr>GSACEP Military Uniform Guide</vt:lpstr>
      <vt:lpstr>Disclaimer</vt:lpstr>
      <vt:lpstr>Table of Contents</vt:lpstr>
      <vt:lpstr>ARMY</vt:lpstr>
      <vt:lpstr>When to wear?</vt:lpstr>
      <vt:lpstr>ASU’s</vt:lpstr>
      <vt:lpstr>Female ASU, courtesy of https://www.garrison.hawaii.army.mil/dptms/tv2.htm</vt:lpstr>
      <vt:lpstr>Male ASU courtesy of https://www.garrison.hawaii.army.mil/dptms/tv2.htm</vt:lpstr>
      <vt:lpstr>ASU’s</vt:lpstr>
      <vt:lpstr>ASU’s</vt:lpstr>
      <vt:lpstr>ACU’s/OCP’s</vt:lpstr>
      <vt:lpstr>ACU’s/OCP’s</vt:lpstr>
      <vt:lpstr>PT’s</vt:lpstr>
      <vt:lpstr>Hair Cuts &amp; Grooming</vt:lpstr>
      <vt:lpstr>Bags, Sunglasses, Ear devices</vt:lpstr>
      <vt:lpstr>NAVY</vt:lpstr>
      <vt:lpstr>Navy Uniform Guidelines</vt:lpstr>
      <vt:lpstr>Navy Uniforms - When to Wear?</vt:lpstr>
      <vt:lpstr>Navy Dress Uniforms – Blues and Whites</vt:lpstr>
      <vt:lpstr>Navy Khakis/Whites (Service Uniforms)</vt:lpstr>
      <vt:lpstr>NWUs</vt:lpstr>
      <vt:lpstr>NWUs</vt:lpstr>
      <vt:lpstr>Navy - PT’s</vt:lpstr>
      <vt:lpstr>Navy - Hair Cuts &amp; Grooming</vt:lpstr>
      <vt:lpstr>Navy - Bags, Sunglasses, Ear devices</vt:lpstr>
      <vt:lpstr>Air Force</vt:lpstr>
      <vt:lpstr>Air Force Outline</vt:lpstr>
      <vt:lpstr>Air Force – When to where?</vt:lpstr>
      <vt:lpstr>Air Force – Airman Battle Uniform (ABU)</vt:lpstr>
      <vt:lpstr>Air Force Service Dress – Male &amp; Female</vt:lpstr>
      <vt:lpstr>Air Force Service Dress – Male &amp; Female</vt:lpstr>
      <vt:lpstr>Air Force Blues – Men’s</vt:lpstr>
      <vt:lpstr>Air Force Blues - Women’s</vt:lpstr>
      <vt:lpstr>Air Force Blues - Women’s</vt:lpstr>
      <vt:lpstr>Air Force Blues</vt:lpstr>
      <vt:lpstr>Air Force Blues and Service Dress Flight Cap</vt:lpstr>
      <vt:lpstr>Air Force – Physical Training Gear (PTG)</vt:lpstr>
      <vt:lpstr>Air Force – Physical Training Gear (PTG)</vt:lpstr>
      <vt:lpstr>Air Force – Hair and Grooming</vt:lpstr>
      <vt:lpstr>Air Force – Female Hair and Grooming</vt:lpstr>
      <vt:lpstr>PowerPoint Presentation</vt:lpstr>
      <vt:lpstr>PowerPoint Presentation</vt:lpstr>
      <vt:lpstr>Air Force – Female Hair and Grooming</vt:lpstr>
      <vt:lpstr>Air Force – Bags</vt:lpstr>
      <vt:lpstr>Air Force – Sunglasses</vt:lpstr>
      <vt:lpstr>Air Force – Jewelry</vt:lpstr>
      <vt:lpstr>Air Force – Earbuds</vt:lpstr>
    </vt:vector>
  </TitlesOfParts>
  <Company>Baylor Scott &amp; White Health</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EMRA Military  Uniform Guide</dc:title>
  <dc:creator>SW1611-21282</dc:creator>
  <cp:lastModifiedBy>Brent Lavey</cp:lastModifiedBy>
  <cp:revision>73</cp:revision>
  <dcterms:created xsi:type="dcterms:W3CDTF">2017-03-25T19:49:53Z</dcterms:created>
  <dcterms:modified xsi:type="dcterms:W3CDTF">2018-02-07T01:37:55Z</dcterms:modified>
</cp:coreProperties>
</file>