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2" r:id="rId3"/>
    <p:sldId id="281" r:id="rId4"/>
    <p:sldId id="322" r:id="rId5"/>
    <p:sldId id="315" r:id="rId6"/>
    <p:sldId id="309" r:id="rId7"/>
    <p:sldId id="310" r:id="rId8"/>
    <p:sldId id="311" r:id="rId9"/>
    <p:sldId id="351" r:id="rId10"/>
    <p:sldId id="361" r:id="rId11"/>
    <p:sldId id="316" r:id="rId12"/>
    <p:sldId id="328" r:id="rId13"/>
    <p:sldId id="347" r:id="rId14"/>
    <p:sldId id="353" r:id="rId15"/>
    <p:sldId id="331" r:id="rId16"/>
    <p:sldId id="332" r:id="rId17"/>
    <p:sldId id="277" r:id="rId18"/>
    <p:sldId id="333" r:id="rId19"/>
    <p:sldId id="348" r:id="rId20"/>
    <p:sldId id="349" r:id="rId21"/>
    <p:sldId id="350" r:id="rId22"/>
    <p:sldId id="278" r:id="rId23"/>
    <p:sldId id="279" r:id="rId24"/>
    <p:sldId id="280" r:id="rId25"/>
    <p:sldId id="284" r:id="rId26"/>
    <p:sldId id="286" r:id="rId27"/>
    <p:sldId id="282" r:id="rId28"/>
    <p:sldId id="324" r:id="rId29"/>
    <p:sldId id="276" r:id="rId30"/>
    <p:sldId id="308" r:id="rId31"/>
    <p:sldId id="307" r:id="rId32"/>
    <p:sldId id="306" r:id="rId33"/>
    <p:sldId id="261" r:id="rId34"/>
    <p:sldId id="291" r:id="rId35"/>
    <p:sldId id="290" r:id="rId36"/>
    <p:sldId id="292" r:id="rId37"/>
    <p:sldId id="293" r:id="rId38"/>
    <p:sldId id="294" r:id="rId39"/>
    <p:sldId id="295" r:id="rId40"/>
    <p:sldId id="296" r:id="rId41"/>
    <p:sldId id="303" r:id="rId42"/>
    <p:sldId id="302" r:id="rId43"/>
    <p:sldId id="288" r:id="rId44"/>
    <p:sldId id="287" r:id="rId45"/>
    <p:sldId id="297" r:id="rId46"/>
    <p:sldId id="298" r:id="rId47"/>
    <p:sldId id="300" r:id="rId48"/>
    <p:sldId id="299" r:id="rId49"/>
    <p:sldId id="317" r:id="rId50"/>
    <p:sldId id="289" r:id="rId51"/>
    <p:sldId id="337" r:id="rId52"/>
    <p:sldId id="313" r:id="rId53"/>
    <p:sldId id="339" r:id="rId54"/>
    <p:sldId id="354" r:id="rId55"/>
    <p:sldId id="341" r:id="rId56"/>
    <p:sldId id="273" r:id="rId57"/>
    <p:sldId id="344" r:id="rId58"/>
    <p:sldId id="345" r:id="rId59"/>
    <p:sldId id="271" r:id="rId60"/>
    <p:sldId id="274" r:id="rId61"/>
    <p:sldId id="319" r:id="rId62"/>
    <p:sldId id="334" r:id="rId63"/>
    <p:sldId id="325" r:id="rId64"/>
    <p:sldId id="318" r:id="rId65"/>
    <p:sldId id="314" r:id="rId66"/>
    <p:sldId id="272" r:id="rId67"/>
    <p:sldId id="301" r:id="rId68"/>
    <p:sldId id="304" r:id="rId69"/>
    <p:sldId id="355" r:id="rId70"/>
    <p:sldId id="356" r:id="rId71"/>
    <p:sldId id="357" r:id="rId72"/>
    <p:sldId id="358" r:id="rId73"/>
    <p:sldId id="359"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907"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87404-04D2-4F7C-AB1C-EEA99E0572E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1E18EABB-B78C-44B8-B433-C70B21688C1D}">
      <dgm:prSet phldrT="[Text]"/>
      <dgm:spPr/>
      <dgm:t>
        <a:bodyPr/>
        <a:lstStyle/>
        <a:p>
          <a:pPr algn="ctr"/>
          <a:r>
            <a:rPr lang="en-US" dirty="0"/>
            <a:t>Medical School + Training</a:t>
          </a:r>
        </a:p>
      </dgm:t>
    </dgm:pt>
    <dgm:pt modelId="{6C4B10B5-3201-49A3-A075-70A9F19B493C}" type="parTrans" cxnId="{19EEBB7D-BCB7-4B68-AB3A-FB53B52208EF}">
      <dgm:prSet/>
      <dgm:spPr/>
      <dgm:t>
        <a:bodyPr/>
        <a:lstStyle/>
        <a:p>
          <a:endParaRPr lang="en-US"/>
        </a:p>
      </dgm:t>
    </dgm:pt>
    <dgm:pt modelId="{B07501AC-F157-4B09-8A8F-785D192E21C8}" type="sibTrans" cxnId="{19EEBB7D-BCB7-4B68-AB3A-FB53B52208EF}">
      <dgm:prSet/>
      <dgm:spPr/>
      <dgm:t>
        <a:bodyPr/>
        <a:lstStyle/>
        <a:p>
          <a:endParaRPr lang="en-US"/>
        </a:p>
      </dgm:t>
    </dgm:pt>
    <dgm:pt modelId="{EC231F5E-E231-4E12-8F16-8533B7D515E4}">
      <dgm:prSet phldrT="[Text]"/>
      <dgm:spPr/>
      <dgm:t>
        <a:bodyPr/>
        <a:lstStyle/>
        <a:p>
          <a:pPr algn="ctr"/>
          <a:r>
            <a:rPr lang="en-US" dirty="0"/>
            <a:t>Residency</a:t>
          </a:r>
        </a:p>
      </dgm:t>
    </dgm:pt>
    <dgm:pt modelId="{E806EDA5-9D94-4BBA-A996-051F7544D4D6}" type="parTrans" cxnId="{FB746D80-E1D9-42E4-B2CC-80D2483FCFC1}">
      <dgm:prSet/>
      <dgm:spPr/>
      <dgm:t>
        <a:bodyPr/>
        <a:lstStyle/>
        <a:p>
          <a:endParaRPr lang="en-US"/>
        </a:p>
      </dgm:t>
    </dgm:pt>
    <dgm:pt modelId="{E1E74D98-FA6F-43B1-8E86-9CA278EE1981}" type="sibTrans" cxnId="{FB746D80-E1D9-42E4-B2CC-80D2483FCFC1}">
      <dgm:prSet/>
      <dgm:spPr/>
      <dgm:t>
        <a:bodyPr/>
        <a:lstStyle/>
        <a:p>
          <a:endParaRPr lang="en-US"/>
        </a:p>
      </dgm:t>
    </dgm:pt>
    <dgm:pt modelId="{CB2A21C7-88B5-4D9F-B2C8-90CE5AA6FA7F}">
      <dgm:prSet phldrT="[Text]"/>
      <dgm:spPr/>
      <dgm:t>
        <a:bodyPr/>
        <a:lstStyle/>
        <a:p>
          <a:pPr algn="l"/>
          <a:r>
            <a:rPr lang="en-US" dirty="0"/>
            <a:t>Multiple Career Paths</a:t>
          </a:r>
        </a:p>
      </dgm:t>
    </dgm:pt>
    <dgm:pt modelId="{2FCB8452-FEDB-4A6F-8C47-24EAF790B356}" type="parTrans" cxnId="{169D9E3A-16F5-4321-A17F-10506487FBAE}">
      <dgm:prSet/>
      <dgm:spPr/>
      <dgm:t>
        <a:bodyPr/>
        <a:lstStyle/>
        <a:p>
          <a:endParaRPr lang="en-US"/>
        </a:p>
      </dgm:t>
    </dgm:pt>
    <dgm:pt modelId="{22207078-31E3-489F-B506-F55FFC3500E8}" type="sibTrans" cxnId="{169D9E3A-16F5-4321-A17F-10506487FBAE}">
      <dgm:prSet/>
      <dgm:spPr/>
      <dgm:t>
        <a:bodyPr/>
        <a:lstStyle/>
        <a:p>
          <a:endParaRPr lang="en-US"/>
        </a:p>
      </dgm:t>
    </dgm:pt>
    <dgm:pt modelId="{F33B48ED-C882-4D4C-8594-4ECE03422A3C}">
      <dgm:prSet phldrT="[Text]"/>
      <dgm:spPr/>
      <dgm:t>
        <a:bodyPr/>
        <a:lstStyle/>
        <a:p>
          <a:pPr algn="ctr"/>
          <a:r>
            <a:rPr lang="en-US" dirty="0"/>
            <a:t>Operational</a:t>
          </a:r>
        </a:p>
      </dgm:t>
    </dgm:pt>
    <dgm:pt modelId="{F5A6D3D9-806C-4486-9F78-D6D813199DE5}" type="parTrans" cxnId="{E5F75A0F-54EA-4904-8ABE-3C66B3F3372C}">
      <dgm:prSet/>
      <dgm:spPr/>
      <dgm:t>
        <a:bodyPr/>
        <a:lstStyle/>
        <a:p>
          <a:endParaRPr lang="en-US"/>
        </a:p>
      </dgm:t>
    </dgm:pt>
    <dgm:pt modelId="{0B57846B-4A50-414D-B350-101DA8C8CA89}" type="sibTrans" cxnId="{E5F75A0F-54EA-4904-8ABE-3C66B3F3372C}">
      <dgm:prSet/>
      <dgm:spPr/>
      <dgm:t>
        <a:bodyPr/>
        <a:lstStyle/>
        <a:p>
          <a:endParaRPr lang="en-US"/>
        </a:p>
      </dgm:t>
    </dgm:pt>
    <dgm:pt modelId="{3B7A448E-441C-4682-951A-408DF16494F9}">
      <dgm:prSet phldrT="[Text]"/>
      <dgm:spPr/>
      <dgm:t>
        <a:bodyPr/>
        <a:lstStyle/>
        <a:p>
          <a:pPr algn="ctr"/>
          <a:r>
            <a:rPr lang="en-US" dirty="0"/>
            <a:t>Academic</a:t>
          </a:r>
        </a:p>
      </dgm:t>
    </dgm:pt>
    <dgm:pt modelId="{87D13A0D-841E-435E-839A-19CF183659D4}" type="parTrans" cxnId="{61E503DB-6E7D-44C0-BE6E-04A9DBBD7572}">
      <dgm:prSet/>
      <dgm:spPr/>
      <dgm:t>
        <a:bodyPr/>
        <a:lstStyle/>
        <a:p>
          <a:endParaRPr lang="en-US"/>
        </a:p>
      </dgm:t>
    </dgm:pt>
    <dgm:pt modelId="{6C498383-A332-47CE-B1C5-BBED032F18D2}" type="sibTrans" cxnId="{61E503DB-6E7D-44C0-BE6E-04A9DBBD7572}">
      <dgm:prSet/>
      <dgm:spPr/>
      <dgm:t>
        <a:bodyPr/>
        <a:lstStyle/>
        <a:p>
          <a:endParaRPr lang="en-US"/>
        </a:p>
      </dgm:t>
    </dgm:pt>
    <dgm:pt modelId="{797D6C70-4258-4F33-BADB-B31F9442DEFA}">
      <dgm:prSet phldrT="[Text]"/>
      <dgm:spPr/>
      <dgm:t>
        <a:bodyPr/>
        <a:lstStyle/>
        <a:p>
          <a:pPr algn="ctr"/>
          <a:r>
            <a:rPr lang="en-US" dirty="0" err="1"/>
            <a:t>Etc</a:t>
          </a:r>
          <a:endParaRPr lang="en-US" dirty="0"/>
        </a:p>
      </dgm:t>
    </dgm:pt>
    <dgm:pt modelId="{6D2EFF59-CBF3-4103-9D20-F20B6CE9660C}" type="parTrans" cxnId="{32ADCF69-882D-4ADB-B0B5-B943866D25BA}">
      <dgm:prSet/>
      <dgm:spPr/>
      <dgm:t>
        <a:bodyPr/>
        <a:lstStyle/>
        <a:p>
          <a:endParaRPr lang="en-US"/>
        </a:p>
      </dgm:t>
    </dgm:pt>
    <dgm:pt modelId="{9F4B23E5-6836-43F5-994B-5D57F9596FE2}" type="sibTrans" cxnId="{32ADCF69-882D-4ADB-B0B5-B943866D25BA}">
      <dgm:prSet/>
      <dgm:spPr/>
      <dgm:t>
        <a:bodyPr/>
        <a:lstStyle/>
        <a:p>
          <a:endParaRPr lang="en-US"/>
        </a:p>
      </dgm:t>
    </dgm:pt>
    <dgm:pt modelId="{29C0154C-48E5-494F-8F80-ADDE15FB4902}" type="pres">
      <dgm:prSet presAssocID="{95387404-04D2-4F7C-AB1C-EEA99E0572EA}" presName="linearFlow" presStyleCnt="0">
        <dgm:presLayoutVars>
          <dgm:resizeHandles val="exact"/>
        </dgm:presLayoutVars>
      </dgm:prSet>
      <dgm:spPr/>
    </dgm:pt>
    <dgm:pt modelId="{3511B413-E727-425D-BECA-CD5D61D258A3}" type="pres">
      <dgm:prSet presAssocID="{1E18EABB-B78C-44B8-B433-C70B21688C1D}" presName="node" presStyleLbl="node1" presStyleIdx="0" presStyleCnt="3">
        <dgm:presLayoutVars>
          <dgm:bulletEnabled val="1"/>
        </dgm:presLayoutVars>
      </dgm:prSet>
      <dgm:spPr/>
    </dgm:pt>
    <dgm:pt modelId="{3481D4DA-5CD2-44C3-ACF1-B09B67E1D81B}" type="pres">
      <dgm:prSet presAssocID="{B07501AC-F157-4B09-8A8F-785D192E21C8}" presName="sibTrans" presStyleLbl="sibTrans2D1" presStyleIdx="0" presStyleCnt="2"/>
      <dgm:spPr/>
    </dgm:pt>
    <dgm:pt modelId="{CAE1078E-CAAD-4043-B640-641411E0D89A}" type="pres">
      <dgm:prSet presAssocID="{B07501AC-F157-4B09-8A8F-785D192E21C8}" presName="connectorText" presStyleLbl="sibTrans2D1" presStyleIdx="0" presStyleCnt="2"/>
      <dgm:spPr/>
    </dgm:pt>
    <dgm:pt modelId="{F1287CD5-FFF6-4EA0-91F4-5B64F9A248C5}" type="pres">
      <dgm:prSet presAssocID="{EC231F5E-E231-4E12-8F16-8533B7D515E4}" presName="node" presStyleLbl="node1" presStyleIdx="1" presStyleCnt="3">
        <dgm:presLayoutVars>
          <dgm:bulletEnabled val="1"/>
        </dgm:presLayoutVars>
      </dgm:prSet>
      <dgm:spPr/>
    </dgm:pt>
    <dgm:pt modelId="{C24C8838-0D0E-48B8-A42B-0B2E03A25EBA}" type="pres">
      <dgm:prSet presAssocID="{E1E74D98-FA6F-43B1-8E86-9CA278EE1981}" presName="sibTrans" presStyleLbl="sibTrans2D1" presStyleIdx="1" presStyleCnt="2"/>
      <dgm:spPr/>
    </dgm:pt>
    <dgm:pt modelId="{0A5BFE5B-C5F4-46A4-BBA5-2907447441EB}" type="pres">
      <dgm:prSet presAssocID="{E1E74D98-FA6F-43B1-8E86-9CA278EE1981}" presName="connectorText" presStyleLbl="sibTrans2D1" presStyleIdx="1" presStyleCnt="2"/>
      <dgm:spPr/>
    </dgm:pt>
    <dgm:pt modelId="{1B999D93-F5AB-47E2-8389-0AFF953E570B}" type="pres">
      <dgm:prSet presAssocID="{CB2A21C7-88B5-4D9F-B2C8-90CE5AA6FA7F}" presName="node" presStyleLbl="node1" presStyleIdx="2" presStyleCnt="3">
        <dgm:presLayoutVars>
          <dgm:bulletEnabled val="1"/>
        </dgm:presLayoutVars>
      </dgm:prSet>
      <dgm:spPr/>
    </dgm:pt>
  </dgm:ptLst>
  <dgm:cxnLst>
    <dgm:cxn modelId="{FB746D80-E1D9-42E4-B2CC-80D2483FCFC1}" srcId="{95387404-04D2-4F7C-AB1C-EEA99E0572EA}" destId="{EC231F5E-E231-4E12-8F16-8533B7D515E4}" srcOrd="1" destOrd="0" parTransId="{E806EDA5-9D94-4BBA-A996-051F7544D4D6}" sibTransId="{E1E74D98-FA6F-43B1-8E86-9CA278EE1981}"/>
    <dgm:cxn modelId="{61E503DB-6E7D-44C0-BE6E-04A9DBBD7572}" srcId="{CB2A21C7-88B5-4D9F-B2C8-90CE5AA6FA7F}" destId="{3B7A448E-441C-4682-951A-408DF16494F9}" srcOrd="1" destOrd="0" parTransId="{87D13A0D-841E-435E-839A-19CF183659D4}" sibTransId="{6C498383-A332-47CE-B1C5-BBED032F18D2}"/>
    <dgm:cxn modelId="{9DE140C0-E3D6-4E11-8857-794DF095471A}" type="presOf" srcId="{EC231F5E-E231-4E12-8F16-8533B7D515E4}" destId="{F1287CD5-FFF6-4EA0-91F4-5B64F9A248C5}" srcOrd="0" destOrd="0" presId="urn:microsoft.com/office/officeart/2005/8/layout/process2"/>
    <dgm:cxn modelId="{9550A1AF-53D0-416F-8D58-2CA7AC02BD57}" type="presOf" srcId="{797D6C70-4258-4F33-BADB-B31F9442DEFA}" destId="{1B999D93-F5AB-47E2-8389-0AFF953E570B}" srcOrd="0" destOrd="3" presId="urn:microsoft.com/office/officeart/2005/8/layout/process2"/>
    <dgm:cxn modelId="{C97273C0-1113-4081-BB35-6985F7FB1537}" type="presOf" srcId="{1E18EABB-B78C-44B8-B433-C70B21688C1D}" destId="{3511B413-E727-425D-BECA-CD5D61D258A3}" srcOrd="0" destOrd="0" presId="urn:microsoft.com/office/officeart/2005/8/layout/process2"/>
    <dgm:cxn modelId="{45CB196E-9125-416E-A941-C0CCF5B2F597}" type="presOf" srcId="{95387404-04D2-4F7C-AB1C-EEA99E0572EA}" destId="{29C0154C-48E5-494F-8F80-ADDE15FB4902}" srcOrd="0" destOrd="0" presId="urn:microsoft.com/office/officeart/2005/8/layout/process2"/>
    <dgm:cxn modelId="{169D9E3A-16F5-4321-A17F-10506487FBAE}" srcId="{95387404-04D2-4F7C-AB1C-EEA99E0572EA}" destId="{CB2A21C7-88B5-4D9F-B2C8-90CE5AA6FA7F}" srcOrd="2" destOrd="0" parTransId="{2FCB8452-FEDB-4A6F-8C47-24EAF790B356}" sibTransId="{22207078-31E3-489F-B506-F55FFC3500E8}"/>
    <dgm:cxn modelId="{E5F75A0F-54EA-4904-8ABE-3C66B3F3372C}" srcId="{CB2A21C7-88B5-4D9F-B2C8-90CE5AA6FA7F}" destId="{F33B48ED-C882-4D4C-8594-4ECE03422A3C}" srcOrd="0" destOrd="0" parTransId="{F5A6D3D9-806C-4486-9F78-D6D813199DE5}" sibTransId="{0B57846B-4A50-414D-B350-101DA8C8CA89}"/>
    <dgm:cxn modelId="{8A4153AF-4895-413F-AE61-B74ADCDDE358}" type="presOf" srcId="{F33B48ED-C882-4D4C-8594-4ECE03422A3C}" destId="{1B999D93-F5AB-47E2-8389-0AFF953E570B}" srcOrd="0" destOrd="1" presId="urn:microsoft.com/office/officeart/2005/8/layout/process2"/>
    <dgm:cxn modelId="{32ADCF69-882D-4ADB-B0B5-B943866D25BA}" srcId="{CB2A21C7-88B5-4D9F-B2C8-90CE5AA6FA7F}" destId="{797D6C70-4258-4F33-BADB-B31F9442DEFA}" srcOrd="2" destOrd="0" parTransId="{6D2EFF59-CBF3-4103-9D20-F20B6CE9660C}" sibTransId="{9F4B23E5-6836-43F5-994B-5D57F9596FE2}"/>
    <dgm:cxn modelId="{2076E914-619D-488C-85DB-9F51093A1F68}" type="presOf" srcId="{E1E74D98-FA6F-43B1-8E86-9CA278EE1981}" destId="{C24C8838-0D0E-48B8-A42B-0B2E03A25EBA}" srcOrd="0" destOrd="0" presId="urn:microsoft.com/office/officeart/2005/8/layout/process2"/>
    <dgm:cxn modelId="{19EEBB7D-BCB7-4B68-AB3A-FB53B52208EF}" srcId="{95387404-04D2-4F7C-AB1C-EEA99E0572EA}" destId="{1E18EABB-B78C-44B8-B433-C70B21688C1D}" srcOrd="0" destOrd="0" parTransId="{6C4B10B5-3201-49A3-A075-70A9F19B493C}" sibTransId="{B07501AC-F157-4B09-8A8F-785D192E21C8}"/>
    <dgm:cxn modelId="{512D989E-C84F-4E30-89F7-BF2311980057}" type="presOf" srcId="{3B7A448E-441C-4682-951A-408DF16494F9}" destId="{1B999D93-F5AB-47E2-8389-0AFF953E570B}" srcOrd="0" destOrd="2" presId="urn:microsoft.com/office/officeart/2005/8/layout/process2"/>
    <dgm:cxn modelId="{A1B9ADEF-5FA7-4530-AD9C-326F16B75C5E}" type="presOf" srcId="{CB2A21C7-88B5-4D9F-B2C8-90CE5AA6FA7F}" destId="{1B999D93-F5AB-47E2-8389-0AFF953E570B}" srcOrd="0" destOrd="0" presId="urn:microsoft.com/office/officeart/2005/8/layout/process2"/>
    <dgm:cxn modelId="{AF5EE942-D4F6-450C-929C-D4C29FB07095}" type="presOf" srcId="{E1E74D98-FA6F-43B1-8E86-9CA278EE1981}" destId="{0A5BFE5B-C5F4-46A4-BBA5-2907447441EB}" srcOrd="1" destOrd="0" presId="urn:microsoft.com/office/officeart/2005/8/layout/process2"/>
    <dgm:cxn modelId="{1C7A2642-E81B-4C8A-9207-55B68236A0A5}" type="presOf" srcId="{B07501AC-F157-4B09-8A8F-785D192E21C8}" destId="{CAE1078E-CAAD-4043-B640-641411E0D89A}" srcOrd="1" destOrd="0" presId="urn:microsoft.com/office/officeart/2005/8/layout/process2"/>
    <dgm:cxn modelId="{9AB2BE7C-6CF0-4B6D-AA99-09F534E74389}" type="presOf" srcId="{B07501AC-F157-4B09-8A8F-785D192E21C8}" destId="{3481D4DA-5CD2-44C3-ACF1-B09B67E1D81B}" srcOrd="0" destOrd="0" presId="urn:microsoft.com/office/officeart/2005/8/layout/process2"/>
    <dgm:cxn modelId="{1FE97ED6-185B-46A7-A970-6708DD6B69E0}" type="presParOf" srcId="{29C0154C-48E5-494F-8F80-ADDE15FB4902}" destId="{3511B413-E727-425D-BECA-CD5D61D258A3}" srcOrd="0" destOrd="0" presId="urn:microsoft.com/office/officeart/2005/8/layout/process2"/>
    <dgm:cxn modelId="{96A14E6E-0B49-4AEC-8F7A-64BAA9E3C810}" type="presParOf" srcId="{29C0154C-48E5-494F-8F80-ADDE15FB4902}" destId="{3481D4DA-5CD2-44C3-ACF1-B09B67E1D81B}" srcOrd="1" destOrd="0" presId="urn:microsoft.com/office/officeart/2005/8/layout/process2"/>
    <dgm:cxn modelId="{AC005195-B401-4E83-8BF7-8EAB354EC4B6}" type="presParOf" srcId="{3481D4DA-5CD2-44C3-ACF1-B09B67E1D81B}" destId="{CAE1078E-CAAD-4043-B640-641411E0D89A}" srcOrd="0" destOrd="0" presId="urn:microsoft.com/office/officeart/2005/8/layout/process2"/>
    <dgm:cxn modelId="{9447D119-064B-48E3-A411-031D404588DD}" type="presParOf" srcId="{29C0154C-48E5-494F-8F80-ADDE15FB4902}" destId="{F1287CD5-FFF6-4EA0-91F4-5B64F9A248C5}" srcOrd="2" destOrd="0" presId="urn:microsoft.com/office/officeart/2005/8/layout/process2"/>
    <dgm:cxn modelId="{AAC72B8F-1F00-4BFD-901E-1A97B0CEC190}" type="presParOf" srcId="{29C0154C-48E5-494F-8F80-ADDE15FB4902}" destId="{C24C8838-0D0E-48B8-A42B-0B2E03A25EBA}" srcOrd="3" destOrd="0" presId="urn:microsoft.com/office/officeart/2005/8/layout/process2"/>
    <dgm:cxn modelId="{BF6158EF-6468-4994-B5C3-FFF3013FDA9F}" type="presParOf" srcId="{C24C8838-0D0E-48B8-A42B-0B2E03A25EBA}" destId="{0A5BFE5B-C5F4-46A4-BBA5-2907447441EB}" srcOrd="0" destOrd="0" presId="urn:microsoft.com/office/officeart/2005/8/layout/process2"/>
    <dgm:cxn modelId="{0F699BD4-9452-4379-8589-367B2BC8AB38}" type="presParOf" srcId="{29C0154C-48E5-494F-8F80-ADDE15FB4902}" destId="{1B999D93-F5AB-47E2-8389-0AFF953E570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EDA87-3FFD-4E72-A7B8-78A39D7A9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CA0560-4101-4E33-94D0-1A253CC89C8A}">
      <dgm:prSet phldrT="[Text]"/>
      <dgm:spPr/>
      <dgm:t>
        <a:bodyPr/>
        <a:lstStyle/>
        <a:p>
          <a:r>
            <a:rPr lang="en-US" dirty="0"/>
            <a:t>Medical School</a:t>
          </a:r>
        </a:p>
      </dgm:t>
    </dgm:pt>
    <dgm:pt modelId="{8DC0F5AE-CE6D-456F-B4EB-E467815FFBFF}" type="parTrans" cxnId="{0D7769AE-B582-41EB-AE78-F4642C2C6901}">
      <dgm:prSet/>
      <dgm:spPr/>
      <dgm:t>
        <a:bodyPr/>
        <a:lstStyle/>
        <a:p>
          <a:endParaRPr lang="en-US"/>
        </a:p>
      </dgm:t>
    </dgm:pt>
    <dgm:pt modelId="{52588E04-E3C2-402C-B6A3-8585258D2B2D}" type="sibTrans" cxnId="{0D7769AE-B582-41EB-AE78-F4642C2C6901}">
      <dgm:prSet/>
      <dgm:spPr/>
      <dgm:t>
        <a:bodyPr/>
        <a:lstStyle/>
        <a:p>
          <a:endParaRPr lang="en-US"/>
        </a:p>
      </dgm:t>
    </dgm:pt>
    <dgm:pt modelId="{94808937-97C6-4A45-9A66-3859546C0CC3}">
      <dgm:prSet phldrT="[Text]"/>
      <dgm:spPr/>
      <dgm:t>
        <a:bodyPr/>
        <a:lstStyle/>
        <a:p>
          <a:r>
            <a:rPr lang="en-US" dirty="0"/>
            <a:t>Internship</a:t>
          </a:r>
        </a:p>
      </dgm:t>
    </dgm:pt>
    <dgm:pt modelId="{7F3A35EC-AAB3-47B0-9215-87C278BC320E}" type="parTrans" cxnId="{15DB5225-0DB8-4446-BFB8-CDEC52F8BC6D}">
      <dgm:prSet/>
      <dgm:spPr/>
      <dgm:t>
        <a:bodyPr/>
        <a:lstStyle/>
        <a:p>
          <a:endParaRPr lang="en-US"/>
        </a:p>
      </dgm:t>
    </dgm:pt>
    <dgm:pt modelId="{29C97264-EBA6-4067-9E1F-D2191A5BEEC7}" type="sibTrans" cxnId="{15DB5225-0DB8-4446-BFB8-CDEC52F8BC6D}">
      <dgm:prSet/>
      <dgm:spPr/>
      <dgm:t>
        <a:bodyPr/>
        <a:lstStyle/>
        <a:p>
          <a:endParaRPr lang="en-US"/>
        </a:p>
      </dgm:t>
    </dgm:pt>
    <dgm:pt modelId="{5CE43B46-07AF-41DB-85D9-4079C60A9DB0}">
      <dgm:prSet phldrT="[Text]" custT="1"/>
      <dgm:spPr/>
      <dgm:t>
        <a:bodyPr/>
        <a:lstStyle/>
        <a:p>
          <a:r>
            <a:rPr lang="en-US" sz="2900" dirty="0"/>
            <a:t>Residency </a:t>
          </a:r>
          <a:r>
            <a:rPr lang="en-US" sz="1600" dirty="0"/>
            <a:t>“Straight Through”</a:t>
          </a:r>
        </a:p>
      </dgm:t>
    </dgm:pt>
    <dgm:pt modelId="{B13603E0-1E27-4B99-A52E-8778E9B694DC}" type="parTrans" cxnId="{7AAF90F5-6545-408C-97B3-8C5429953911}">
      <dgm:prSet/>
      <dgm:spPr/>
      <dgm:t>
        <a:bodyPr/>
        <a:lstStyle/>
        <a:p>
          <a:endParaRPr lang="en-US"/>
        </a:p>
      </dgm:t>
    </dgm:pt>
    <dgm:pt modelId="{DA6FF2BE-128F-46E7-B79C-0BAAA03A968E}" type="sibTrans" cxnId="{7AAF90F5-6545-408C-97B3-8C5429953911}">
      <dgm:prSet/>
      <dgm:spPr/>
      <dgm:t>
        <a:bodyPr/>
        <a:lstStyle/>
        <a:p>
          <a:endParaRPr lang="en-US"/>
        </a:p>
      </dgm:t>
    </dgm:pt>
    <dgm:pt modelId="{268E4908-9B61-41C5-BBBF-DB9CBAD67E1A}">
      <dgm:prSet phldrT="[Text]"/>
      <dgm:spPr/>
      <dgm:t>
        <a:bodyPr/>
        <a:lstStyle/>
        <a:p>
          <a:r>
            <a:rPr lang="en-US" dirty="0"/>
            <a:t>GMO</a:t>
          </a:r>
        </a:p>
      </dgm:t>
    </dgm:pt>
    <dgm:pt modelId="{1E2D3FC9-12FB-4908-A682-9CFC0628E892}" type="parTrans" cxnId="{7C66273A-8065-47A4-A3EE-508B79F907DB}">
      <dgm:prSet/>
      <dgm:spPr/>
      <dgm:t>
        <a:bodyPr/>
        <a:lstStyle/>
        <a:p>
          <a:endParaRPr lang="en-US"/>
        </a:p>
      </dgm:t>
    </dgm:pt>
    <dgm:pt modelId="{AE53DD3A-372A-4410-83E9-DDE89C928A07}" type="sibTrans" cxnId="{7C66273A-8065-47A4-A3EE-508B79F907DB}">
      <dgm:prSet/>
      <dgm:spPr/>
      <dgm:t>
        <a:bodyPr/>
        <a:lstStyle/>
        <a:p>
          <a:endParaRPr lang="en-US"/>
        </a:p>
      </dgm:t>
    </dgm:pt>
    <dgm:pt modelId="{5919ADE5-ED08-4C2E-977E-0A9107FCEE95}" type="pres">
      <dgm:prSet presAssocID="{352EDA87-3FFD-4E72-A7B8-78A39D7A9351}" presName="diagram" presStyleCnt="0">
        <dgm:presLayoutVars>
          <dgm:dir/>
          <dgm:resizeHandles val="exact"/>
        </dgm:presLayoutVars>
      </dgm:prSet>
      <dgm:spPr/>
    </dgm:pt>
    <dgm:pt modelId="{B6444EB4-B8BF-4641-BA65-5F583F04176F}" type="pres">
      <dgm:prSet presAssocID="{8FCA0560-4101-4E33-94D0-1A253CC89C8A}" presName="node" presStyleLbl="node1" presStyleIdx="0" presStyleCnt="4" custScaleY="73613" custLinFactNeighborX="53794" custLinFactNeighborY="-52187">
        <dgm:presLayoutVars>
          <dgm:bulletEnabled val="1"/>
        </dgm:presLayoutVars>
      </dgm:prSet>
      <dgm:spPr/>
    </dgm:pt>
    <dgm:pt modelId="{FBEB1085-FF94-4DE7-97CB-646A4A33CF1C}" type="pres">
      <dgm:prSet presAssocID="{52588E04-E3C2-402C-B6A3-8585258D2B2D}" presName="sibTrans" presStyleCnt="0"/>
      <dgm:spPr/>
    </dgm:pt>
    <dgm:pt modelId="{9CEE6C92-76B7-4F75-81B9-882DC0E17362}" type="pres">
      <dgm:prSet presAssocID="{94808937-97C6-4A45-9A66-3859546C0CC3}" presName="node" presStyleLbl="node1" presStyleIdx="1" presStyleCnt="4" custScaleY="73968" custLinFactNeighborX="-55629" custLinFactNeighborY="43041">
        <dgm:presLayoutVars>
          <dgm:bulletEnabled val="1"/>
        </dgm:presLayoutVars>
      </dgm:prSet>
      <dgm:spPr/>
    </dgm:pt>
    <dgm:pt modelId="{6A046B19-623B-4228-8E45-FB63D4557F4F}" type="pres">
      <dgm:prSet presAssocID="{29C97264-EBA6-4067-9E1F-D2191A5BEEC7}" presName="sibTrans" presStyleCnt="0"/>
      <dgm:spPr/>
    </dgm:pt>
    <dgm:pt modelId="{3722FC70-D53B-4210-89B4-63FE1C8C894A}" type="pres">
      <dgm:prSet presAssocID="{5CE43B46-07AF-41DB-85D9-4079C60A9DB0}" presName="node" presStyleLbl="node1" presStyleIdx="2" presStyleCnt="4" custScaleX="93485" custLinFactY="7248" custLinFactNeighborX="-45147" custLinFactNeighborY="100000">
        <dgm:presLayoutVars>
          <dgm:bulletEnabled val="1"/>
        </dgm:presLayoutVars>
      </dgm:prSet>
      <dgm:spPr/>
    </dgm:pt>
    <dgm:pt modelId="{5F6AFFA0-F037-418F-8E63-97C77609A7B9}" type="pres">
      <dgm:prSet presAssocID="{DA6FF2BE-128F-46E7-B79C-0BAAA03A968E}" presName="sibTrans" presStyleCnt="0"/>
      <dgm:spPr/>
    </dgm:pt>
    <dgm:pt modelId="{14B7ACFD-76F8-4DCE-B29E-698514FA7382}" type="pres">
      <dgm:prSet presAssocID="{268E4908-9B61-41C5-BBBF-DB9CBAD67E1A}" presName="node" presStyleLbl="node1" presStyleIdx="3" presStyleCnt="4" custScaleX="88235" custLinFactNeighborX="9166" custLinFactNeighborY="52010">
        <dgm:presLayoutVars>
          <dgm:bulletEnabled val="1"/>
        </dgm:presLayoutVars>
      </dgm:prSet>
      <dgm:spPr/>
    </dgm:pt>
  </dgm:ptLst>
  <dgm:cxnLst>
    <dgm:cxn modelId="{D8FCA31A-F39A-4CF4-85CC-DE65506DE47F}" type="presOf" srcId="{5CE43B46-07AF-41DB-85D9-4079C60A9DB0}" destId="{3722FC70-D53B-4210-89B4-63FE1C8C894A}" srcOrd="0" destOrd="0" presId="urn:microsoft.com/office/officeart/2005/8/layout/default"/>
    <dgm:cxn modelId="{21061C61-3B8D-4B15-BA6E-C8040E7D7F3D}" type="presOf" srcId="{268E4908-9B61-41C5-BBBF-DB9CBAD67E1A}" destId="{14B7ACFD-76F8-4DCE-B29E-698514FA7382}" srcOrd="0" destOrd="0" presId="urn:microsoft.com/office/officeart/2005/8/layout/default"/>
    <dgm:cxn modelId="{662E5355-85D7-45E3-BD9D-07A8E3199DA5}" type="presOf" srcId="{352EDA87-3FFD-4E72-A7B8-78A39D7A9351}" destId="{5919ADE5-ED08-4C2E-977E-0A9107FCEE95}" srcOrd="0" destOrd="0" presId="urn:microsoft.com/office/officeart/2005/8/layout/default"/>
    <dgm:cxn modelId="{15DB5225-0DB8-4446-BFB8-CDEC52F8BC6D}" srcId="{352EDA87-3FFD-4E72-A7B8-78A39D7A9351}" destId="{94808937-97C6-4A45-9A66-3859546C0CC3}" srcOrd="1" destOrd="0" parTransId="{7F3A35EC-AAB3-47B0-9215-87C278BC320E}" sibTransId="{29C97264-EBA6-4067-9E1F-D2191A5BEEC7}"/>
    <dgm:cxn modelId="{7AAF90F5-6545-408C-97B3-8C5429953911}" srcId="{352EDA87-3FFD-4E72-A7B8-78A39D7A9351}" destId="{5CE43B46-07AF-41DB-85D9-4079C60A9DB0}" srcOrd="2" destOrd="0" parTransId="{B13603E0-1E27-4B99-A52E-8778E9B694DC}" sibTransId="{DA6FF2BE-128F-46E7-B79C-0BAAA03A968E}"/>
    <dgm:cxn modelId="{B181DC27-92F0-411A-AFDB-FBCE14D5B7D5}" type="presOf" srcId="{8FCA0560-4101-4E33-94D0-1A253CC89C8A}" destId="{B6444EB4-B8BF-4641-BA65-5F583F04176F}" srcOrd="0" destOrd="0" presId="urn:microsoft.com/office/officeart/2005/8/layout/default"/>
    <dgm:cxn modelId="{0D7769AE-B582-41EB-AE78-F4642C2C6901}" srcId="{352EDA87-3FFD-4E72-A7B8-78A39D7A9351}" destId="{8FCA0560-4101-4E33-94D0-1A253CC89C8A}" srcOrd="0" destOrd="0" parTransId="{8DC0F5AE-CE6D-456F-B4EB-E467815FFBFF}" sibTransId="{52588E04-E3C2-402C-B6A3-8585258D2B2D}"/>
    <dgm:cxn modelId="{7C66273A-8065-47A4-A3EE-508B79F907DB}" srcId="{352EDA87-3FFD-4E72-A7B8-78A39D7A9351}" destId="{268E4908-9B61-41C5-BBBF-DB9CBAD67E1A}" srcOrd="3" destOrd="0" parTransId="{1E2D3FC9-12FB-4908-A682-9CFC0628E892}" sibTransId="{AE53DD3A-372A-4410-83E9-DDE89C928A07}"/>
    <dgm:cxn modelId="{DCEED471-8D24-4624-8923-94669EE2B433}" type="presOf" srcId="{94808937-97C6-4A45-9A66-3859546C0CC3}" destId="{9CEE6C92-76B7-4F75-81B9-882DC0E17362}" srcOrd="0" destOrd="0" presId="urn:microsoft.com/office/officeart/2005/8/layout/default"/>
    <dgm:cxn modelId="{6E01B72D-B90C-4A5A-A815-0293F90AF12C}" type="presParOf" srcId="{5919ADE5-ED08-4C2E-977E-0A9107FCEE95}" destId="{B6444EB4-B8BF-4641-BA65-5F583F04176F}" srcOrd="0" destOrd="0" presId="urn:microsoft.com/office/officeart/2005/8/layout/default"/>
    <dgm:cxn modelId="{E051E98C-E11D-418A-9D1E-6305EEE6C124}" type="presParOf" srcId="{5919ADE5-ED08-4C2E-977E-0A9107FCEE95}" destId="{FBEB1085-FF94-4DE7-97CB-646A4A33CF1C}" srcOrd="1" destOrd="0" presId="urn:microsoft.com/office/officeart/2005/8/layout/default"/>
    <dgm:cxn modelId="{8C05F799-6B8F-4CF9-84D3-C51636619986}" type="presParOf" srcId="{5919ADE5-ED08-4C2E-977E-0A9107FCEE95}" destId="{9CEE6C92-76B7-4F75-81B9-882DC0E17362}" srcOrd="2" destOrd="0" presId="urn:microsoft.com/office/officeart/2005/8/layout/default"/>
    <dgm:cxn modelId="{BF800BC5-062C-4F49-B1E1-59D14D18A595}" type="presParOf" srcId="{5919ADE5-ED08-4C2E-977E-0A9107FCEE95}" destId="{6A046B19-623B-4228-8E45-FB63D4557F4F}" srcOrd="3" destOrd="0" presId="urn:microsoft.com/office/officeart/2005/8/layout/default"/>
    <dgm:cxn modelId="{F684AD1F-4059-42A0-B644-6A5D3DAC2DD2}" type="presParOf" srcId="{5919ADE5-ED08-4C2E-977E-0A9107FCEE95}" destId="{3722FC70-D53B-4210-89B4-63FE1C8C894A}" srcOrd="4" destOrd="0" presId="urn:microsoft.com/office/officeart/2005/8/layout/default"/>
    <dgm:cxn modelId="{DB6EE1DA-1272-4032-8F87-B56A6BC64841}" type="presParOf" srcId="{5919ADE5-ED08-4C2E-977E-0A9107FCEE95}" destId="{5F6AFFA0-F037-418F-8E63-97C77609A7B9}" srcOrd="5" destOrd="0" presId="urn:microsoft.com/office/officeart/2005/8/layout/default"/>
    <dgm:cxn modelId="{718C867F-B272-4B41-B6FA-19168615C2A6}" type="presParOf" srcId="{5919ADE5-ED08-4C2E-977E-0A9107FCEE95}" destId="{14B7ACFD-76F8-4DCE-B29E-698514FA738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B413-E727-425D-BECA-CD5D61D258A3}">
      <dsp:nvSpPr>
        <dsp:cNvPr id="0" name=""/>
        <dsp:cNvSpPr/>
      </dsp:nvSpPr>
      <dsp:spPr>
        <a:xfrm>
          <a:off x="1864995" y="0"/>
          <a:ext cx="2366010" cy="131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Medical School + Training</a:t>
          </a:r>
        </a:p>
      </dsp:txBody>
      <dsp:txXfrm>
        <a:off x="1903494" y="38499"/>
        <a:ext cx="2289012" cy="1237451"/>
      </dsp:txXfrm>
    </dsp:sp>
    <dsp:sp modelId="{3481D4DA-5CD2-44C3-ACF1-B09B67E1D81B}">
      <dsp:nvSpPr>
        <dsp:cNvPr id="0" name=""/>
        <dsp:cNvSpPr/>
      </dsp:nvSpPr>
      <dsp:spPr>
        <a:xfrm rot="5400000">
          <a:off x="2801540" y="1347311"/>
          <a:ext cx="492918" cy="591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870549" y="1396603"/>
        <a:ext cx="354902" cy="345043"/>
      </dsp:txXfrm>
    </dsp:sp>
    <dsp:sp modelId="{F1287CD5-FFF6-4EA0-91F4-5B64F9A248C5}">
      <dsp:nvSpPr>
        <dsp:cNvPr id="0" name=""/>
        <dsp:cNvSpPr/>
      </dsp:nvSpPr>
      <dsp:spPr>
        <a:xfrm>
          <a:off x="1864995" y="1971675"/>
          <a:ext cx="2366010" cy="131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Residency</a:t>
          </a:r>
        </a:p>
      </dsp:txBody>
      <dsp:txXfrm>
        <a:off x="1903494" y="2010174"/>
        <a:ext cx="2289012" cy="1237451"/>
      </dsp:txXfrm>
    </dsp:sp>
    <dsp:sp modelId="{C24C8838-0D0E-48B8-A42B-0B2E03A25EBA}">
      <dsp:nvSpPr>
        <dsp:cNvPr id="0" name=""/>
        <dsp:cNvSpPr/>
      </dsp:nvSpPr>
      <dsp:spPr>
        <a:xfrm rot="5400000">
          <a:off x="2801540" y="3318986"/>
          <a:ext cx="492918" cy="591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870549" y="3368278"/>
        <a:ext cx="354902" cy="345043"/>
      </dsp:txXfrm>
    </dsp:sp>
    <dsp:sp modelId="{1B999D93-F5AB-47E2-8389-0AFF953E570B}">
      <dsp:nvSpPr>
        <dsp:cNvPr id="0" name=""/>
        <dsp:cNvSpPr/>
      </dsp:nvSpPr>
      <dsp:spPr>
        <a:xfrm>
          <a:off x="1864995" y="3943350"/>
          <a:ext cx="2366010" cy="131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Multiple Career Paths</a:t>
          </a:r>
        </a:p>
        <a:p>
          <a:pPr marL="114300" lvl="1" indent="-114300" algn="ctr" defTabSz="666750">
            <a:lnSpc>
              <a:spcPct val="90000"/>
            </a:lnSpc>
            <a:spcBef>
              <a:spcPct val="0"/>
            </a:spcBef>
            <a:spcAft>
              <a:spcPct val="15000"/>
            </a:spcAft>
            <a:buChar char="•"/>
          </a:pPr>
          <a:r>
            <a:rPr lang="en-US" sz="1500" kern="1200" dirty="0"/>
            <a:t>Operational</a:t>
          </a:r>
        </a:p>
        <a:p>
          <a:pPr marL="114300" lvl="1" indent="-114300" algn="ctr" defTabSz="666750">
            <a:lnSpc>
              <a:spcPct val="90000"/>
            </a:lnSpc>
            <a:spcBef>
              <a:spcPct val="0"/>
            </a:spcBef>
            <a:spcAft>
              <a:spcPct val="15000"/>
            </a:spcAft>
            <a:buChar char="•"/>
          </a:pPr>
          <a:r>
            <a:rPr lang="en-US" sz="1500" kern="1200" dirty="0"/>
            <a:t>Academic</a:t>
          </a:r>
        </a:p>
        <a:p>
          <a:pPr marL="114300" lvl="1" indent="-114300" algn="ctr" defTabSz="666750">
            <a:lnSpc>
              <a:spcPct val="90000"/>
            </a:lnSpc>
            <a:spcBef>
              <a:spcPct val="0"/>
            </a:spcBef>
            <a:spcAft>
              <a:spcPct val="15000"/>
            </a:spcAft>
            <a:buChar char="•"/>
          </a:pPr>
          <a:r>
            <a:rPr lang="en-US" sz="1500" kern="1200" dirty="0" err="1"/>
            <a:t>Etc</a:t>
          </a:r>
          <a:endParaRPr lang="en-US" sz="1500" kern="1200" dirty="0"/>
        </a:p>
      </dsp:txBody>
      <dsp:txXfrm>
        <a:off x="1903494" y="3981849"/>
        <a:ext cx="2289012" cy="1237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44EB4-B8BF-4641-BA65-5F583F04176F}">
      <dsp:nvSpPr>
        <dsp:cNvPr id="0" name=""/>
        <dsp:cNvSpPr/>
      </dsp:nvSpPr>
      <dsp:spPr>
        <a:xfrm>
          <a:off x="1323652" y="0"/>
          <a:ext cx="2459422" cy="1086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Medical School</a:t>
          </a:r>
        </a:p>
      </dsp:txBody>
      <dsp:txXfrm>
        <a:off x="1323652" y="0"/>
        <a:ext cx="2459422" cy="1086272"/>
      </dsp:txXfrm>
    </dsp:sp>
    <dsp:sp modelId="{9CEE6C92-76B7-4F75-81B9-882DC0E17362}">
      <dsp:nvSpPr>
        <dsp:cNvPr id="0" name=""/>
        <dsp:cNvSpPr/>
      </dsp:nvSpPr>
      <dsp:spPr>
        <a:xfrm>
          <a:off x="1337843" y="1402615"/>
          <a:ext cx="2459422" cy="1091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Internship</a:t>
          </a:r>
        </a:p>
      </dsp:txBody>
      <dsp:txXfrm>
        <a:off x="1337843" y="1402615"/>
        <a:ext cx="2459422" cy="1091511"/>
      </dsp:txXfrm>
    </dsp:sp>
    <dsp:sp modelId="{3722FC70-D53B-4210-89B4-63FE1C8C894A}">
      <dsp:nvSpPr>
        <dsp:cNvPr id="0" name=""/>
        <dsp:cNvSpPr/>
      </dsp:nvSpPr>
      <dsp:spPr>
        <a:xfrm>
          <a:off x="0" y="2872412"/>
          <a:ext cx="2299190" cy="14756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Residency </a:t>
          </a:r>
          <a:r>
            <a:rPr lang="en-US" sz="1600" kern="1200" dirty="0"/>
            <a:t>“Straight Through”</a:t>
          </a:r>
        </a:p>
      </dsp:txBody>
      <dsp:txXfrm>
        <a:off x="0" y="2872412"/>
        <a:ext cx="2299190" cy="1475653"/>
      </dsp:txXfrm>
    </dsp:sp>
    <dsp:sp modelId="{14B7ACFD-76F8-4DCE-B29E-698514FA7382}">
      <dsp:nvSpPr>
        <dsp:cNvPr id="0" name=""/>
        <dsp:cNvSpPr/>
      </dsp:nvSpPr>
      <dsp:spPr>
        <a:xfrm>
          <a:off x="2995976" y="2872412"/>
          <a:ext cx="2170071" cy="14756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GMO</a:t>
          </a:r>
        </a:p>
      </dsp:txBody>
      <dsp:txXfrm>
        <a:off x="2995976" y="2872412"/>
        <a:ext cx="2170071" cy="14756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0CE763-4535-8545-86DA-AAAC08E3614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96966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CE763-4535-8545-86DA-AAAC08E3614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72795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CE763-4535-8545-86DA-AAAC08E3614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275802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CE763-4535-8545-86DA-AAAC08E3614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216115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CE763-4535-8545-86DA-AAAC08E3614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06101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CE763-4535-8545-86DA-AAAC08E3614E}"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84957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CE763-4535-8545-86DA-AAAC08E3614E}"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4593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0CE763-4535-8545-86DA-AAAC08E3614E}"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49128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CE763-4535-8545-86DA-AAAC08E3614E}"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411321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CE763-4535-8545-86DA-AAAC08E3614E}"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384448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CE763-4535-8545-86DA-AAAC08E3614E}"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4894C-E9E7-1E41-86E0-FA500CA1BB84}" type="slidenum">
              <a:rPr lang="en-US" smtClean="0"/>
              <a:t>‹#›</a:t>
            </a:fld>
            <a:endParaRPr lang="en-US"/>
          </a:p>
        </p:txBody>
      </p:sp>
    </p:spTree>
    <p:extLst>
      <p:ext uri="{BB962C8B-B14F-4D97-AF65-F5344CB8AC3E}">
        <p14:creationId xmlns:p14="http://schemas.microsoft.com/office/powerpoint/2010/main" val="405134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CE763-4535-8545-86DA-AAAC08E3614E}"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4894C-E9E7-1E41-86E0-FA500CA1BB84}" type="slidenum">
              <a:rPr lang="en-US" smtClean="0"/>
              <a:t>‹#›</a:t>
            </a:fld>
            <a:endParaRPr lang="en-US"/>
          </a:p>
        </p:txBody>
      </p:sp>
    </p:spTree>
    <p:extLst>
      <p:ext uri="{BB962C8B-B14F-4D97-AF65-F5344CB8AC3E}">
        <p14:creationId xmlns:p14="http://schemas.microsoft.com/office/powerpoint/2010/main" val="102479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6" Type="http://schemas.openxmlformats.org/officeDocument/2006/relationships/tags" Target="../tags/tag129.xml"/><Relationship Id="rId21" Type="http://schemas.openxmlformats.org/officeDocument/2006/relationships/tags" Target="../tags/tag124.xml"/><Relationship Id="rId42" Type="http://schemas.openxmlformats.org/officeDocument/2006/relationships/tags" Target="../tags/tag145.xml"/><Relationship Id="rId47" Type="http://schemas.openxmlformats.org/officeDocument/2006/relationships/tags" Target="../tags/tag150.xml"/><Relationship Id="rId63" Type="http://schemas.openxmlformats.org/officeDocument/2006/relationships/tags" Target="../tags/tag166.xml"/><Relationship Id="rId68" Type="http://schemas.openxmlformats.org/officeDocument/2006/relationships/tags" Target="../tags/tag171.xml"/><Relationship Id="rId84" Type="http://schemas.openxmlformats.org/officeDocument/2006/relationships/tags" Target="../tags/tag187.xml"/><Relationship Id="rId89" Type="http://schemas.openxmlformats.org/officeDocument/2006/relationships/tags" Target="../tags/tag192.xml"/><Relationship Id="rId2" Type="http://schemas.openxmlformats.org/officeDocument/2006/relationships/tags" Target="../tags/tag105.xml"/><Relationship Id="rId16" Type="http://schemas.openxmlformats.org/officeDocument/2006/relationships/tags" Target="../tags/tag119.xml"/><Relationship Id="rId29" Type="http://schemas.openxmlformats.org/officeDocument/2006/relationships/tags" Target="../tags/tag132.xml"/><Relationship Id="rId107" Type="http://schemas.openxmlformats.org/officeDocument/2006/relationships/tags" Target="../tags/tag210.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tags" Target="../tags/tag143.xml"/><Relationship Id="rId45" Type="http://schemas.openxmlformats.org/officeDocument/2006/relationships/tags" Target="../tags/tag148.xml"/><Relationship Id="rId53" Type="http://schemas.openxmlformats.org/officeDocument/2006/relationships/tags" Target="../tags/tag156.xml"/><Relationship Id="rId58" Type="http://schemas.openxmlformats.org/officeDocument/2006/relationships/tags" Target="../tags/tag161.xml"/><Relationship Id="rId66" Type="http://schemas.openxmlformats.org/officeDocument/2006/relationships/tags" Target="../tags/tag169.xml"/><Relationship Id="rId74" Type="http://schemas.openxmlformats.org/officeDocument/2006/relationships/tags" Target="../tags/tag177.xml"/><Relationship Id="rId79" Type="http://schemas.openxmlformats.org/officeDocument/2006/relationships/tags" Target="../tags/tag182.xml"/><Relationship Id="rId87" Type="http://schemas.openxmlformats.org/officeDocument/2006/relationships/tags" Target="../tags/tag190.xml"/><Relationship Id="rId102" Type="http://schemas.openxmlformats.org/officeDocument/2006/relationships/tags" Target="../tags/tag205.xml"/><Relationship Id="rId110" Type="http://schemas.openxmlformats.org/officeDocument/2006/relationships/tags" Target="../tags/tag213.xml"/><Relationship Id="rId5" Type="http://schemas.openxmlformats.org/officeDocument/2006/relationships/tags" Target="../tags/tag108.xml"/><Relationship Id="rId61" Type="http://schemas.openxmlformats.org/officeDocument/2006/relationships/tags" Target="../tags/tag164.xml"/><Relationship Id="rId82" Type="http://schemas.openxmlformats.org/officeDocument/2006/relationships/tags" Target="../tags/tag185.xml"/><Relationship Id="rId90" Type="http://schemas.openxmlformats.org/officeDocument/2006/relationships/tags" Target="../tags/tag193.xml"/><Relationship Id="rId95" Type="http://schemas.openxmlformats.org/officeDocument/2006/relationships/tags" Target="../tags/tag198.xml"/><Relationship Id="rId19" Type="http://schemas.openxmlformats.org/officeDocument/2006/relationships/tags" Target="../tags/tag12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43" Type="http://schemas.openxmlformats.org/officeDocument/2006/relationships/tags" Target="../tags/tag146.xml"/><Relationship Id="rId48" Type="http://schemas.openxmlformats.org/officeDocument/2006/relationships/tags" Target="../tags/tag151.xml"/><Relationship Id="rId56" Type="http://schemas.openxmlformats.org/officeDocument/2006/relationships/tags" Target="../tags/tag159.xml"/><Relationship Id="rId64" Type="http://schemas.openxmlformats.org/officeDocument/2006/relationships/tags" Target="../tags/tag167.xml"/><Relationship Id="rId69" Type="http://schemas.openxmlformats.org/officeDocument/2006/relationships/tags" Target="../tags/tag172.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8" Type="http://schemas.openxmlformats.org/officeDocument/2006/relationships/tags" Target="../tags/tag111.xml"/><Relationship Id="rId51" Type="http://schemas.openxmlformats.org/officeDocument/2006/relationships/tags" Target="../tags/tag154.xml"/><Relationship Id="rId72" Type="http://schemas.openxmlformats.org/officeDocument/2006/relationships/tags" Target="../tags/tag175.xml"/><Relationship Id="rId80" Type="http://schemas.openxmlformats.org/officeDocument/2006/relationships/tags" Target="../tags/tag183.xml"/><Relationship Id="rId85" Type="http://schemas.openxmlformats.org/officeDocument/2006/relationships/tags" Target="../tags/tag188.xml"/><Relationship Id="rId93" Type="http://schemas.openxmlformats.org/officeDocument/2006/relationships/tags" Target="../tags/tag196.xml"/><Relationship Id="rId98" Type="http://schemas.openxmlformats.org/officeDocument/2006/relationships/tags" Target="../tags/tag201.xml"/><Relationship Id="rId3" Type="http://schemas.openxmlformats.org/officeDocument/2006/relationships/tags" Target="../tags/tag106.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tags" Target="../tags/tag141.xml"/><Relationship Id="rId46" Type="http://schemas.openxmlformats.org/officeDocument/2006/relationships/tags" Target="../tags/tag149.xml"/><Relationship Id="rId59" Type="http://schemas.openxmlformats.org/officeDocument/2006/relationships/tags" Target="../tags/tag162.xml"/><Relationship Id="rId67" Type="http://schemas.openxmlformats.org/officeDocument/2006/relationships/tags" Target="../tags/tag170.xml"/><Relationship Id="rId103" Type="http://schemas.openxmlformats.org/officeDocument/2006/relationships/tags" Target="../tags/tag206.xml"/><Relationship Id="rId108" Type="http://schemas.openxmlformats.org/officeDocument/2006/relationships/tags" Target="../tags/tag211.xml"/><Relationship Id="rId20" Type="http://schemas.openxmlformats.org/officeDocument/2006/relationships/tags" Target="../tags/tag123.xml"/><Relationship Id="rId41" Type="http://schemas.openxmlformats.org/officeDocument/2006/relationships/tags" Target="../tags/tag144.xml"/><Relationship Id="rId54" Type="http://schemas.openxmlformats.org/officeDocument/2006/relationships/tags" Target="../tags/tag157.xml"/><Relationship Id="rId62" Type="http://schemas.openxmlformats.org/officeDocument/2006/relationships/tags" Target="../tags/tag165.xml"/><Relationship Id="rId70" Type="http://schemas.openxmlformats.org/officeDocument/2006/relationships/tags" Target="../tags/tag173.xml"/><Relationship Id="rId75" Type="http://schemas.openxmlformats.org/officeDocument/2006/relationships/tags" Target="../tags/tag178.xml"/><Relationship Id="rId83" Type="http://schemas.openxmlformats.org/officeDocument/2006/relationships/tags" Target="../tags/tag186.xml"/><Relationship Id="rId88" Type="http://schemas.openxmlformats.org/officeDocument/2006/relationships/tags" Target="../tags/tag191.xml"/><Relationship Id="rId91" Type="http://schemas.openxmlformats.org/officeDocument/2006/relationships/tags" Target="../tags/tag194.xml"/><Relationship Id="rId96" Type="http://schemas.openxmlformats.org/officeDocument/2006/relationships/tags" Target="../tags/tag199.xml"/><Relationship Id="rId111" Type="http://schemas.openxmlformats.org/officeDocument/2006/relationships/slideLayout" Target="../slideLayouts/slideLayout7.xml"/><Relationship Id="rId1" Type="http://schemas.openxmlformats.org/officeDocument/2006/relationships/tags" Target="../tags/tag104.xml"/><Relationship Id="rId6" Type="http://schemas.openxmlformats.org/officeDocument/2006/relationships/tags" Target="../tags/tag109.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49" Type="http://schemas.openxmlformats.org/officeDocument/2006/relationships/tags" Target="../tags/tag152.xml"/><Relationship Id="rId57" Type="http://schemas.openxmlformats.org/officeDocument/2006/relationships/tags" Target="../tags/tag160.xml"/><Relationship Id="rId106" Type="http://schemas.openxmlformats.org/officeDocument/2006/relationships/tags" Target="../tags/tag209.xml"/><Relationship Id="rId10" Type="http://schemas.openxmlformats.org/officeDocument/2006/relationships/tags" Target="../tags/tag113.xml"/><Relationship Id="rId31" Type="http://schemas.openxmlformats.org/officeDocument/2006/relationships/tags" Target="../tags/tag134.xml"/><Relationship Id="rId44" Type="http://schemas.openxmlformats.org/officeDocument/2006/relationships/tags" Target="../tags/tag147.xml"/><Relationship Id="rId52" Type="http://schemas.openxmlformats.org/officeDocument/2006/relationships/tags" Target="../tags/tag155.xml"/><Relationship Id="rId60" Type="http://schemas.openxmlformats.org/officeDocument/2006/relationships/tags" Target="../tags/tag163.xml"/><Relationship Id="rId65" Type="http://schemas.openxmlformats.org/officeDocument/2006/relationships/tags" Target="../tags/tag168.xml"/><Relationship Id="rId73" Type="http://schemas.openxmlformats.org/officeDocument/2006/relationships/tags" Target="../tags/tag176.xml"/><Relationship Id="rId78" Type="http://schemas.openxmlformats.org/officeDocument/2006/relationships/tags" Target="../tags/tag181.xml"/><Relationship Id="rId81" Type="http://schemas.openxmlformats.org/officeDocument/2006/relationships/tags" Target="../tags/tag184.xml"/><Relationship Id="rId86" Type="http://schemas.openxmlformats.org/officeDocument/2006/relationships/tags" Target="../tags/tag189.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4" Type="http://schemas.openxmlformats.org/officeDocument/2006/relationships/tags" Target="../tags/tag107.xml"/><Relationship Id="rId9" Type="http://schemas.openxmlformats.org/officeDocument/2006/relationships/tags" Target="../tags/tag112.xml"/><Relationship Id="rId13" Type="http://schemas.openxmlformats.org/officeDocument/2006/relationships/tags" Target="../tags/tag116.xml"/><Relationship Id="rId18" Type="http://schemas.openxmlformats.org/officeDocument/2006/relationships/tags" Target="../tags/tag121.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7" Type="http://schemas.openxmlformats.org/officeDocument/2006/relationships/tags" Target="../tags/tag110.xml"/><Relationship Id="rId71" Type="http://schemas.openxmlformats.org/officeDocument/2006/relationships/tags" Target="../tags/tag174.xml"/><Relationship Id="rId92" Type="http://schemas.openxmlformats.org/officeDocument/2006/relationships/tags" Target="../tags/tag195.xml"/></Relationships>
</file>

<file path=ppt/slides/_rels/slide14.xml.rels><?xml version="1.0" encoding="UTF-8" standalone="yes"?>
<Relationships xmlns="http://schemas.openxmlformats.org/package/2006/relationships"><Relationship Id="rId26" Type="http://schemas.openxmlformats.org/officeDocument/2006/relationships/tags" Target="../tags/tag239.xml"/><Relationship Id="rId21" Type="http://schemas.openxmlformats.org/officeDocument/2006/relationships/tags" Target="../tags/tag234.xml"/><Relationship Id="rId42" Type="http://schemas.openxmlformats.org/officeDocument/2006/relationships/tags" Target="../tags/tag255.xml"/><Relationship Id="rId47" Type="http://schemas.openxmlformats.org/officeDocument/2006/relationships/tags" Target="../tags/tag260.xml"/><Relationship Id="rId63" Type="http://schemas.openxmlformats.org/officeDocument/2006/relationships/tags" Target="../tags/tag276.xml"/><Relationship Id="rId68" Type="http://schemas.openxmlformats.org/officeDocument/2006/relationships/tags" Target="../tags/tag281.xml"/><Relationship Id="rId84" Type="http://schemas.openxmlformats.org/officeDocument/2006/relationships/tags" Target="../tags/tag297.xml"/><Relationship Id="rId89" Type="http://schemas.openxmlformats.org/officeDocument/2006/relationships/tags" Target="../tags/tag302.xml"/><Relationship Id="rId7" Type="http://schemas.openxmlformats.org/officeDocument/2006/relationships/tags" Target="../tags/tag220.xml"/><Relationship Id="rId71" Type="http://schemas.openxmlformats.org/officeDocument/2006/relationships/tags" Target="../tags/tag284.xml"/><Relationship Id="rId92" Type="http://schemas.openxmlformats.org/officeDocument/2006/relationships/tags" Target="../tags/tag305.xml"/><Relationship Id="rId2" Type="http://schemas.openxmlformats.org/officeDocument/2006/relationships/tags" Target="../tags/tag215.xml"/><Relationship Id="rId16" Type="http://schemas.openxmlformats.org/officeDocument/2006/relationships/tags" Target="../tags/tag229.xml"/><Relationship Id="rId29" Type="http://schemas.openxmlformats.org/officeDocument/2006/relationships/tags" Target="../tags/tag242.xml"/><Relationship Id="rId107" Type="http://schemas.openxmlformats.org/officeDocument/2006/relationships/tags" Target="../tags/tag320.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tags" Target="../tags/tag245.xml"/><Relationship Id="rId37" Type="http://schemas.openxmlformats.org/officeDocument/2006/relationships/tags" Target="../tags/tag250.xml"/><Relationship Id="rId40" Type="http://schemas.openxmlformats.org/officeDocument/2006/relationships/tags" Target="../tags/tag253.xml"/><Relationship Id="rId45" Type="http://schemas.openxmlformats.org/officeDocument/2006/relationships/tags" Target="../tags/tag258.xml"/><Relationship Id="rId53" Type="http://schemas.openxmlformats.org/officeDocument/2006/relationships/tags" Target="../tags/tag266.xml"/><Relationship Id="rId58" Type="http://schemas.openxmlformats.org/officeDocument/2006/relationships/tags" Target="../tags/tag271.xml"/><Relationship Id="rId66" Type="http://schemas.openxmlformats.org/officeDocument/2006/relationships/tags" Target="../tags/tag279.xml"/><Relationship Id="rId74" Type="http://schemas.openxmlformats.org/officeDocument/2006/relationships/tags" Target="../tags/tag287.xml"/><Relationship Id="rId79" Type="http://schemas.openxmlformats.org/officeDocument/2006/relationships/tags" Target="../tags/tag292.xml"/><Relationship Id="rId87" Type="http://schemas.openxmlformats.org/officeDocument/2006/relationships/tags" Target="../tags/tag300.xml"/><Relationship Id="rId102" Type="http://schemas.openxmlformats.org/officeDocument/2006/relationships/tags" Target="../tags/tag315.xml"/><Relationship Id="rId5" Type="http://schemas.openxmlformats.org/officeDocument/2006/relationships/tags" Target="../tags/tag218.xml"/><Relationship Id="rId61" Type="http://schemas.openxmlformats.org/officeDocument/2006/relationships/tags" Target="../tags/tag274.xml"/><Relationship Id="rId82" Type="http://schemas.openxmlformats.org/officeDocument/2006/relationships/tags" Target="../tags/tag295.xml"/><Relationship Id="rId90" Type="http://schemas.openxmlformats.org/officeDocument/2006/relationships/tags" Target="../tags/tag303.xml"/><Relationship Id="rId95" Type="http://schemas.openxmlformats.org/officeDocument/2006/relationships/tags" Target="../tags/tag308.xml"/><Relationship Id="rId19" Type="http://schemas.openxmlformats.org/officeDocument/2006/relationships/tags" Target="../tags/tag23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tags" Target="../tags/tag243.xml"/><Relationship Id="rId35" Type="http://schemas.openxmlformats.org/officeDocument/2006/relationships/tags" Target="../tags/tag248.xml"/><Relationship Id="rId43" Type="http://schemas.openxmlformats.org/officeDocument/2006/relationships/tags" Target="../tags/tag256.xml"/><Relationship Id="rId48" Type="http://schemas.openxmlformats.org/officeDocument/2006/relationships/tags" Target="../tags/tag261.xml"/><Relationship Id="rId56" Type="http://schemas.openxmlformats.org/officeDocument/2006/relationships/tags" Target="../tags/tag269.xml"/><Relationship Id="rId64" Type="http://schemas.openxmlformats.org/officeDocument/2006/relationships/tags" Target="../tags/tag277.xml"/><Relationship Id="rId69" Type="http://schemas.openxmlformats.org/officeDocument/2006/relationships/tags" Target="../tags/tag282.xml"/><Relationship Id="rId77" Type="http://schemas.openxmlformats.org/officeDocument/2006/relationships/tags" Target="../tags/tag290.xml"/><Relationship Id="rId100" Type="http://schemas.openxmlformats.org/officeDocument/2006/relationships/tags" Target="../tags/tag313.xml"/><Relationship Id="rId105" Type="http://schemas.openxmlformats.org/officeDocument/2006/relationships/tags" Target="../tags/tag318.xml"/><Relationship Id="rId8" Type="http://schemas.openxmlformats.org/officeDocument/2006/relationships/tags" Target="../tags/tag221.xml"/><Relationship Id="rId51" Type="http://schemas.openxmlformats.org/officeDocument/2006/relationships/tags" Target="../tags/tag264.xml"/><Relationship Id="rId72" Type="http://schemas.openxmlformats.org/officeDocument/2006/relationships/tags" Target="../tags/tag285.xml"/><Relationship Id="rId80" Type="http://schemas.openxmlformats.org/officeDocument/2006/relationships/tags" Target="../tags/tag293.xml"/><Relationship Id="rId85" Type="http://schemas.openxmlformats.org/officeDocument/2006/relationships/tags" Target="../tags/tag298.xml"/><Relationship Id="rId93" Type="http://schemas.openxmlformats.org/officeDocument/2006/relationships/tags" Target="../tags/tag306.xml"/><Relationship Id="rId98" Type="http://schemas.openxmlformats.org/officeDocument/2006/relationships/tags" Target="../tags/tag311.xml"/><Relationship Id="rId3" Type="http://schemas.openxmlformats.org/officeDocument/2006/relationships/tags" Target="../tags/tag216.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tags" Target="../tags/tag246.xml"/><Relationship Id="rId38" Type="http://schemas.openxmlformats.org/officeDocument/2006/relationships/tags" Target="../tags/tag251.xml"/><Relationship Id="rId46" Type="http://schemas.openxmlformats.org/officeDocument/2006/relationships/tags" Target="../tags/tag259.xml"/><Relationship Id="rId59" Type="http://schemas.openxmlformats.org/officeDocument/2006/relationships/tags" Target="../tags/tag272.xml"/><Relationship Id="rId67" Type="http://schemas.openxmlformats.org/officeDocument/2006/relationships/tags" Target="../tags/tag280.xml"/><Relationship Id="rId103" Type="http://schemas.openxmlformats.org/officeDocument/2006/relationships/tags" Target="../tags/tag316.xml"/><Relationship Id="rId108" Type="http://schemas.openxmlformats.org/officeDocument/2006/relationships/slideLayout" Target="../slideLayouts/slideLayout7.xml"/><Relationship Id="rId20" Type="http://schemas.openxmlformats.org/officeDocument/2006/relationships/tags" Target="../tags/tag233.xml"/><Relationship Id="rId41" Type="http://schemas.openxmlformats.org/officeDocument/2006/relationships/tags" Target="../tags/tag254.xml"/><Relationship Id="rId54" Type="http://schemas.openxmlformats.org/officeDocument/2006/relationships/tags" Target="../tags/tag267.xml"/><Relationship Id="rId62" Type="http://schemas.openxmlformats.org/officeDocument/2006/relationships/tags" Target="../tags/tag275.xml"/><Relationship Id="rId70" Type="http://schemas.openxmlformats.org/officeDocument/2006/relationships/tags" Target="../tags/tag283.xml"/><Relationship Id="rId75" Type="http://schemas.openxmlformats.org/officeDocument/2006/relationships/tags" Target="../tags/tag288.xml"/><Relationship Id="rId83" Type="http://schemas.openxmlformats.org/officeDocument/2006/relationships/tags" Target="../tags/tag296.xml"/><Relationship Id="rId88" Type="http://schemas.openxmlformats.org/officeDocument/2006/relationships/tags" Target="../tags/tag301.xml"/><Relationship Id="rId91" Type="http://schemas.openxmlformats.org/officeDocument/2006/relationships/tags" Target="../tags/tag304.xml"/><Relationship Id="rId96" Type="http://schemas.openxmlformats.org/officeDocument/2006/relationships/tags" Target="../tags/tag309.xml"/><Relationship Id="rId1" Type="http://schemas.openxmlformats.org/officeDocument/2006/relationships/tags" Target="../tags/tag214.xml"/><Relationship Id="rId6" Type="http://schemas.openxmlformats.org/officeDocument/2006/relationships/tags" Target="../tags/tag219.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tags" Target="../tags/tag241.xml"/><Relationship Id="rId36" Type="http://schemas.openxmlformats.org/officeDocument/2006/relationships/tags" Target="../tags/tag249.xml"/><Relationship Id="rId49" Type="http://schemas.openxmlformats.org/officeDocument/2006/relationships/tags" Target="../tags/tag262.xml"/><Relationship Id="rId57" Type="http://schemas.openxmlformats.org/officeDocument/2006/relationships/tags" Target="../tags/tag270.xml"/><Relationship Id="rId106" Type="http://schemas.openxmlformats.org/officeDocument/2006/relationships/tags" Target="../tags/tag319.xml"/><Relationship Id="rId10" Type="http://schemas.openxmlformats.org/officeDocument/2006/relationships/tags" Target="../tags/tag223.xml"/><Relationship Id="rId31" Type="http://schemas.openxmlformats.org/officeDocument/2006/relationships/tags" Target="../tags/tag244.xml"/><Relationship Id="rId44" Type="http://schemas.openxmlformats.org/officeDocument/2006/relationships/tags" Target="../tags/tag257.xml"/><Relationship Id="rId52" Type="http://schemas.openxmlformats.org/officeDocument/2006/relationships/tags" Target="../tags/tag265.xml"/><Relationship Id="rId60" Type="http://schemas.openxmlformats.org/officeDocument/2006/relationships/tags" Target="../tags/tag273.xml"/><Relationship Id="rId65" Type="http://schemas.openxmlformats.org/officeDocument/2006/relationships/tags" Target="../tags/tag278.xml"/><Relationship Id="rId73" Type="http://schemas.openxmlformats.org/officeDocument/2006/relationships/tags" Target="../tags/tag286.xml"/><Relationship Id="rId78" Type="http://schemas.openxmlformats.org/officeDocument/2006/relationships/tags" Target="../tags/tag291.xml"/><Relationship Id="rId81" Type="http://schemas.openxmlformats.org/officeDocument/2006/relationships/tags" Target="../tags/tag294.xml"/><Relationship Id="rId86" Type="http://schemas.openxmlformats.org/officeDocument/2006/relationships/tags" Target="../tags/tag299.xml"/><Relationship Id="rId94" Type="http://schemas.openxmlformats.org/officeDocument/2006/relationships/tags" Target="../tags/tag307.xml"/><Relationship Id="rId99" Type="http://schemas.openxmlformats.org/officeDocument/2006/relationships/tags" Target="../tags/tag312.xml"/><Relationship Id="rId101" Type="http://schemas.openxmlformats.org/officeDocument/2006/relationships/tags" Target="../tags/tag314.xml"/><Relationship Id="rId4" Type="http://schemas.openxmlformats.org/officeDocument/2006/relationships/tags" Target="../tags/tag217.xml"/><Relationship Id="rId9" Type="http://schemas.openxmlformats.org/officeDocument/2006/relationships/tags" Target="../tags/tag222.xml"/><Relationship Id="rId13" Type="http://schemas.openxmlformats.org/officeDocument/2006/relationships/tags" Target="../tags/tag226.xml"/><Relationship Id="rId18" Type="http://schemas.openxmlformats.org/officeDocument/2006/relationships/tags" Target="../tags/tag231.xml"/><Relationship Id="rId39" Type="http://schemas.openxmlformats.org/officeDocument/2006/relationships/tags" Target="../tags/tag252.xml"/><Relationship Id="rId34" Type="http://schemas.openxmlformats.org/officeDocument/2006/relationships/tags" Target="../tags/tag247.xml"/><Relationship Id="rId50" Type="http://schemas.openxmlformats.org/officeDocument/2006/relationships/tags" Target="../tags/tag263.xml"/><Relationship Id="rId55" Type="http://schemas.openxmlformats.org/officeDocument/2006/relationships/tags" Target="../tags/tag268.xml"/><Relationship Id="rId76" Type="http://schemas.openxmlformats.org/officeDocument/2006/relationships/tags" Target="../tags/tag289.xml"/><Relationship Id="rId97" Type="http://schemas.openxmlformats.org/officeDocument/2006/relationships/tags" Target="../tags/tag310.xml"/><Relationship Id="rId104" Type="http://schemas.openxmlformats.org/officeDocument/2006/relationships/tags" Target="../tags/tag3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www.mods.army.mil/MedicalEduc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637"/>
            <a:ext cx="7772400" cy="3497813"/>
          </a:xfrm>
        </p:spPr>
        <p:txBody>
          <a:bodyPr>
            <a:normAutofit/>
          </a:bodyPr>
          <a:lstStyle/>
          <a:p>
            <a:r>
              <a:rPr lang="en-US" b="1" dirty="0"/>
              <a:t>Military/HPSP Medical School </a:t>
            </a:r>
            <a:br>
              <a:rPr lang="en-US" b="1" dirty="0"/>
            </a:br>
            <a:r>
              <a:rPr lang="en-US" b="1" dirty="0"/>
              <a:t>&amp; </a:t>
            </a:r>
            <a:br>
              <a:rPr lang="en-US" b="1" dirty="0"/>
            </a:br>
            <a:r>
              <a:rPr lang="en-US" b="1" dirty="0"/>
              <a:t>Residency Match (EM)</a:t>
            </a:r>
          </a:p>
        </p:txBody>
      </p:sp>
      <p:sp>
        <p:nvSpPr>
          <p:cNvPr id="3" name="Subtitle 2"/>
          <p:cNvSpPr>
            <a:spLocks noGrp="1"/>
          </p:cNvSpPr>
          <p:nvPr>
            <p:ph type="subTitle" idx="1"/>
          </p:nvPr>
        </p:nvSpPr>
        <p:spPr>
          <a:xfrm>
            <a:off x="1371600" y="3335693"/>
            <a:ext cx="6400800" cy="2076061"/>
          </a:xfrm>
        </p:spPr>
        <p:txBody>
          <a:bodyPr>
            <a:normAutofit fontScale="40000" lnSpcReduction="20000"/>
          </a:bodyPr>
          <a:lstStyle/>
          <a:p>
            <a:r>
              <a:rPr lang="en-US" dirty="0"/>
              <a:t>Kyle Couperus, EM2 Madigan (Army), Alex Eye, GMO (Navy)</a:t>
            </a:r>
          </a:p>
          <a:p>
            <a:endParaRPr lang="en-US" dirty="0"/>
          </a:p>
          <a:p>
            <a:r>
              <a:rPr lang="en-US" dirty="0"/>
              <a:t>- Thank You to All Those Who Contributed -</a:t>
            </a:r>
          </a:p>
          <a:p>
            <a:r>
              <a:rPr lang="en-US" dirty="0"/>
              <a:t>Anna Waller, EM1 SAMMC (Air Force)</a:t>
            </a:r>
          </a:p>
          <a:p>
            <a:r>
              <a:rPr lang="en-US" dirty="0"/>
              <a:t>Lisa Mack, MSIV (Army)</a:t>
            </a:r>
          </a:p>
          <a:p>
            <a:r>
              <a:rPr lang="en-US" dirty="0"/>
              <a:t>Griff Curtis, MSIV (Army)</a:t>
            </a:r>
          </a:p>
          <a:p>
            <a:r>
              <a:rPr lang="en-US" dirty="0"/>
              <a:t>Shawn Curry, MSIV (Army)</a:t>
            </a:r>
          </a:p>
          <a:p>
            <a:endParaRPr lang="en-US" dirty="0"/>
          </a:p>
          <a:p>
            <a:r>
              <a:rPr lang="en-US" dirty="0"/>
              <a:t>Additional Information Obtained From ACEP HSPS Documents and Respective Authors</a:t>
            </a:r>
          </a:p>
        </p:txBody>
      </p:sp>
      <p:sp>
        <p:nvSpPr>
          <p:cNvPr id="4" name="TextBox 3"/>
          <p:cNvSpPr txBox="1"/>
          <p:nvPr/>
        </p:nvSpPr>
        <p:spPr>
          <a:xfrm>
            <a:off x="956388" y="5717633"/>
            <a:ext cx="7772400" cy="923330"/>
          </a:xfrm>
          <a:prstGeom prst="rect">
            <a:avLst/>
          </a:prstGeom>
          <a:noFill/>
        </p:spPr>
        <p:txBody>
          <a:bodyPr wrap="square" rtlCol="0">
            <a:spAutoFit/>
          </a:bodyPr>
          <a:lstStyle/>
          <a:p>
            <a:r>
              <a:rPr lang="en-US" dirty="0"/>
              <a:t>Disclaimer – All dates are approximate and need verification. This document is only meant to help present the big picture. Yearly Program specifics may vary widely, and require close attention to your HPSP advisors’ guidance.  </a:t>
            </a:r>
          </a:p>
        </p:txBody>
      </p:sp>
    </p:spTree>
    <p:extLst>
      <p:ext uri="{BB962C8B-B14F-4D97-AF65-F5344CB8AC3E}">
        <p14:creationId xmlns:p14="http://schemas.microsoft.com/office/powerpoint/2010/main" val="351451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073839"/>
              </p:ext>
            </p:extLst>
          </p:nvPr>
        </p:nvGraphicFramePr>
        <p:xfrm>
          <a:off x="2155372" y="615822"/>
          <a:ext cx="5166048" cy="4348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4655976" y="1670180"/>
            <a:ext cx="0" cy="279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424335" y="3097763"/>
            <a:ext cx="1231641" cy="298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655976" y="3097763"/>
            <a:ext cx="1324946" cy="298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590661" y="4254759"/>
            <a:ext cx="57849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2155372" y="5347025"/>
            <a:ext cx="2366010" cy="1314449"/>
            <a:chOff x="1864995" y="3943350"/>
            <a:chExt cx="2366010" cy="1314449"/>
          </a:xfrm>
        </p:grpSpPr>
        <p:sp>
          <p:nvSpPr>
            <p:cNvPr id="13" name="Rounded Rectangle 12"/>
            <p:cNvSpPr/>
            <p:nvPr/>
          </p:nvSpPr>
          <p:spPr>
            <a:xfrm>
              <a:off x="1864995" y="3943350"/>
              <a:ext cx="2366010" cy="13144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1903494" y="3981849"/>
              <a:ext cx="2289012" cy="12374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Multiple Career Paths</a:t>
              </a:r>
            </a:p>
            <a:p>
              <a:pPr marL="114300" lvl="1" indent="-114300" algn="ctr" defTabSz="666750">
                <a:lnSpc>
                  <a:spcPct val="90000"/>
                </a:lnSpc>
                <a:spcBef>
                  <a:spcPct val="0"/>
                </a:spcBef>
                <a:spcAft>
                  <a:spcPct val="15000"/>
                </a:spcAft>
                <a:buChar char="•"/>
              </a:pPr>
              <a:r>
                <a:rPr lang="en-US" sz="1500" kern="1200" dirty="0"/>
                <a:t>Operational</a:t>
              </a:r>
            </a:p>
            <a:p>
              <a:pPr marL="114300" lvl="1" indent="-114300" algn="ctr" defTabSz="666750">
                <a:lnSpc>
                  <a:spcPct val="90000"/>
                </a:lnSpc>
                <a:spcBef>
                  <a:spcPct val="0"/>
                </a:spcBef>
                <a:spcAft>
                  <a:spcPct val="15000"/>
                </a:spcAft>
                <a:buChar char="•"/>
              </a:pPr>
              <a:r>
                <a:rPr lang="en-US" sz="1500" kern="1200" dirty="0"/>
                <a:t>Academic</a:t>
              </a:r>
            </a:p>
            <a:p>
              <a:pPr marL="114300" lvl="1" indent="-114300" algn="ctr" defTabSz="666750">
                <a:lnSpc>
                  <a:spcPct val="90000"/>
                </a:lnSpc>
                <a:spcBef>
                  <a:spcPct val="0"/>
                </a:spcBef>
                <a:spcAft>
                  <a:spcPct val="15000"/>
                </a:spcAft>
                <a:buChar char="•"/>
              </a:pPr>
              <a:r>
                <a:rPr lang="en-US" sz="1500" kern="1200" dirty="0" err="1"/>
                <a:t>Etc</a:t>
              </a:r>
              <a:endParaRPr lang="en-US" sz="1500" kern="1200" dirty="0"/>
            </a:p>
          </p:txBody>
        </p:sp>
      </p:grpSp>
      <p:sp>
        <p:nvSpPr>
          <p:cNvPr id="15" name="TextBox 14"/>
          <p:cNvSpPr txBox="1"/>
          <p:nvPr/>
        </p:nvSpPr>
        <p:spPr>
          <a:xfrm>
            <a:off x="116830" y="3797559"/>
            <a:ext cx="1641796" cy="646331"/>
          </a:xfrm>
          <a:prstGeom prst="rect">
            <a:avLst/>
          </a:prstGeom>
          <a:noFill/>
        </p:spPr>
        <p:txBody>
          <a:bodyPr wrap="none" rtlCol="0">
            <a:spAutoFit/>
          </a:bodyPr>
          <a:lstStyle/>
          <a:p>
            <a:r>
              <a:rPr lang="en-US" dirty="0"/>
              <a:t>Fellowship</a:t>
            </a:r>
          </a:p>
          <a:p>
            <a:r>
              <a:rPr lang="en-US" dirty="0"/>
              <a:t>-Based on need</a:t>
            </a:r>
          </a:p>
        </p:txBody>
      </p:sp>
      <p:cxnSp>
        <p:nvCxnSpPr>
          <p:cNvPr id="17" name="Straight Arrow Connector 16"/>
          <p:cNvCxnSpPr>
            <a:endCxn id="15" idx="3"/>
          </p:cNvCxnSpPr>
          <p:nvPr/>
        </p:nvCxnSpPr>
        <p:spPr>
          <a:xfrm flipH="1">
            <a:off x="1758626" y="4120724"/>
            <a:ext cx="43524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2"/>
          </p:cNvCxnSpPr>
          <p:nvPr/>
        </p:nvCxnSpPr>
        <p:spPr>
          <a:xfrm>
            <a:off x="937728" y="4443890"/>
            <a:ext cx="1152329" cy="9031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38377" y="4963888"/>
            <a:ext cx="0" cy="279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7"/>
          <a:stretch>
            <a:fillRect/>
          </a:stretch>
        </p:blipFill>
        <p:spPr>
          <a:xfrm>
            <a:off x="6747737" y="5103846"/>
            <a:ext cx="2310584" cy="1591194"/>
          </a:xfrm>
          <a:prstGeom prst="rect">
            <a:avLst/>
          </a:prstGeom>
        </p:spPr>
      </p:pic>
      <p:sp>
        <p:nvSpPr>
          <p:cNvPr id="23" name="TextBox 22"/>
          <p:cNvSpPr txBox="1"/>
          <p:nvPr/>
        </p:nvSpPr>
        <p:spPr>
          <a:xfrm>
            <a:off x="2354580" y="57389"/>
            <a:ext cx="5265420" cy="461665"/>
          </a:xfrm>
          <a:prstGeom prst="rect">
            <a:avLst/>
          </a:prstGeom>
          <a:noFill/>
        </p:spPr>
        <p:txBody>
          <a:bodyPr wrap="square" rtlCol="0">
            <a:spAutoFit/>
          </a:bodyPr>
          <a:lstStyle/>
          <a:p>
            <a:r>
              <a:rPr lang="en-US" sz="2400" b="1" dirty="0"/>
              <a:t>Typical Navy Path (2 Common Paths)</a:t>
            </a:r>
          </a:p>
        </p:txBody>
      </p:sp>
    </p:spTree>
    <p:extLst>
      <p:ext uri="{BB962C8B-B14F-4D97-AF65-F5344CB8AC3E}">
        <p14:creationId xmlns:p14="http://schemas.microsoft.com/office/powerpoint/2010/main" val="219583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Medical School Timelines</a:t>
            </a:r>
          </a:p>
        </p:txBody>
      </p:sp>
      <p:sp>
        <p:nvSpPr>
          <p:cNvPr id="5" name="Subtitle 4"/>
          <p:cNvSpPr>
            <a:spLocks noGrp="1"/>
          </p:cNvSpPr>
          <p:nvPr>
            <p:ph type="subTitle" idx="1"/>
          </p:nvPr>
        </p:nvSpPr>
        <p:spPr/>
        <p:txBody>
          <a:bodyPr>
            <a:normAutofit fontScale="85000" lnSpcReduction="20000"/>
          </a:bodyPr>
          <a:lstStyle/>
          <a:p>
            <a:r>
              <a:rPr lang="en-US" dirty="0"/>
              <a:t>By Branch</a:t>
            </a:r>
          </a:p>
          <a:p>
            <a:r>
              <a:rPr lang="en-US" dirty="0"/>
              <a:t>ARMY</a:t>
            </a:r>
          </a:p>
          <a:p>
            <a:r>
              <a:rPr lang="en-US" dirty="0"/>
              <a:t>Navy</a:t>
            </a:r>
          </a:p>
          <a:p>
            <a:r>
              <a:rPr lang="en-US" dirty="0"/>
              <a:t>AIR FORCE</a:t>
            </a:r>
          </a:p>
        </p:txBody>
      </p:sp>
    </p:spTree>
    <p:extLst>
      <p:ext uri="{BB962C8B-B14F-4D97-AF65-F5344CB8AC3E}">
        <p14:creationId xmlns:p14="http://schemas.microsoft.com/office/powerpoint/2010/main" val="165580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62" name="OTLSHAPE_M_c296ab731b0d45faa7b3f0295255d2de_Connector1"/>
          <p:cNvCxnSpPr/>
          <p:nvPr>
            <p:custDataLst>
              <p:tags r:id="rId2"/>
            </p:custDataLst>
          </p:nvPr>
        </p:nvCxnSpPr>
        <p:spPr>
          <a:xfrm>
            <a:off x="6482477" y="3429000"/>
            <a:ext cx="0" cy="448522"/>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61" name="OTLSHAPE_M_a62a986d9cf346b6a9ae6cf257f1a69d_Connector1"/>
          <p:cNvCxnSpPr/>
          <p:nvPr>
            <p:custDataLst>
              <p:tags r:id="rId3"/>
            </p:custDataLst>
          </p:nvPr>
        </p:nvCxnSpPr>
        <p:spPr>
          <a:xfrm>
            <a:off x="6189835" y="3429000"/>
            <a:ext cx="0" cy="913765"/>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60" name="OTLSHAPE_M_18ac71fec0bf4c0bbfe1d8e276f91f6a_Connector1"/>
          <p:cNvCxnSpPr/>
          <p:nvPr>
            <p:custDataLst>
              <p:tags r:id="rId4"/>
            </p:custDataLst>
          </p:nvPr>
        </p:nvCxnSpPr>
        <p:spPr>
          <a:xfrm>
            <a:off x="4523723" y="3429000"/>
            <a:ext cx="0" cy="448522"/>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9" name="OTLSHAPE_M_e06a9b383d92440a9a8ab31def88ab77_Connector1"/>
          <p:cNvCxnSpPr/>
          <p:nvPr>
            <p:custDataLst>
              <p:tags r:id="rId5"/>
            </p:custDataLst>
          </p:nvPr>
        </p:nvCxnSpPr>
        <p:spPr>
          <a:xfrm>
            <a:off x="7309680" y="2428960"/>
            <a:ext cx="0" cy="619040"/>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8" name="OTLSHAPE_M_2854fda2bfbf4f42b35c99326e266d54_Connector3"/>
          <p:cNvCxnSpPr/>
          <p:nvPr>
            <p:custDataLst>
              <p:tags r:id="rId6"/>
            </p:custDataLst>
          </p:nvPr>
        </p:nvCxnSpPr>
        <p:spPr>
          <a:xfrm>
            <a:off x="7013135" y="2832100"/>
            <a:ext cx="0" cy="21590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7" name="OTLSHAPE_M_2854fda2bfbf4f42b35c99326e266d54_Connector2"/>
          <p:cNvCxnSpPr/>
          <p:nvPr>
            <p:custDataLst>
              <p:tags r:id="rId7"/>
            </p:custDataLst>
          </p:nvPr>
        </p:nvCxnSpPr>
        <p:spPr>
          <a:xfrm>
            <a:off x="7013135" y="2651675"/>
            <a:ext cx="0" cy="2540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6" name="OTLSHAPE_M_2854fda2bfbf4f42b35c99326e266d54_Connector1"/>
          <p:cNvCxnSpPr/>
          <p:nvPr>
            <p:custDataLst>
              <p:tags r:id="rId8"/>
            </p:custDataLst>
          </p:nvPr>
        </p:nvCxnSpPr>
        <p:spPr>
          <a:xfrm>
            <a:off x="7013135" y="1793198"/>
            <a:ext cx="0" cy="51744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5" name="OTLSHAPE_M_9d1034d31ef7460483d8962826d3ad58_Connector4"/>
          <p:cNvCxnSpPr/>
          <p:nvPr>
            <p:custDataLst>
              <p:tags r:id="rId9"/>
            </p:custDataLst>
          </p:nvPr>
        </p:nvCxnSpPr>
        <p:spPr>
          <a:xfrm>
            <a:off x="6658063" y="2832100"/>
            <a:ext cx="0" cy="21590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4" name="OTLSHAPE_M_9d1034d31ef7460483d8962826d3ad58_Connector3"/>
          <p:cNvCxnSpPr/>
          <p:nvPr>
            <p:custDataLst>
              <p:tags r:id="rId10"/>
            </p:custDataLst>
          </p:nvPr>
        </p:nvCxnSpPr>
        <p:spPr>
          <a:xfrm>
            <a:off x="6658063" y="2651675"/>
            <a:ext cx="0" cy="2540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3" name="OTLSHAPE_M_9d1034d31ef7460483d8962826d3ad58_Connector2"/>
          <p:cNvCxnSpPr/>
          <p:nvPr>
            <p:custDataLst>
              <p:tags r:id="rId11"/>
            </p:custDataLst>
          </p:nvPr>
        </p:nvCxnSpPr>
        <p:spPr>
          <a:xfrm>
            <a:off x="6658063" y="2015913"/>
            <a:ext cx="0" cy="294725"/>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2" name="OTLSHAPE_M_9d1034d31ef7460483d8962826d3ad58_Connector1"/>
          <p:cNvCxnSpPr/>
          <p:nvPr>
            <p:custDataLst>
              <p:tags r:id="rId12"/>
            </p:custDataLst>
          </p:nvPr>
        </p:nvCxnSpPr>
        <p:spPr>
          <a:xfrm>
            <a:off x="6658063" y="1327954"/>
            <a:ext cx="0" cy="51744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1" name="OTLSHAPE_M_cca600fca03a475492c99cdfd8b56fed_Connector2"/>
          <p:cNvCxnSpPr/>
          <p:nvPr>
            <p:custDataLst>
              <p:tags r:id="rId13"/>
            </p:custDataLst>
          </p:nvPr>
        </p:nvCxnSpPr>
        <p:spPr>
          <a:xfrm>
            <a:off x="6498085" y="2015913"/>
            <a:ext cx="0" cy="1032087"/>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50" name="OTLSHAPE_M_cca600fca03a475492c99cdfd8b56fed_Connector1"/>
          <p:cNvCxnSpPr/>
          <p:nvPr>
            <p:custDataLst>
              <p:tags r:id="rId14"/>
            </p:custDataLst>
          </p:nvPr>
        </p:nvCxnSpPr>
        <p:spPr>
          <a:xfrm>
            <a:off x="6498085" y="862711"/>
            <a:ext cx="0" cy="982684"/>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9" name="OTLSHAPE_M_6e0414c6d23d420caec5f9694d79a3f6_Connector1"/>
          <p:cNvCxnSpPr/>
          <p:nvPr>
            <p:custDataLst>
              <p:tags r:id="rId15"/>
            </p:custDataLst>
          </p:nvPr>
        </p:nvCxnSpPr>
        <p:spPr>
          <a:xfrm>
            <a:off x="6416145" y="2514219"/>
            <a:ext cx="0" cy="533781"/>
          </a:xfrm>
          <a:prstGeom prst="line">
            <a:avLst/>
          </a:prstGeom>
          <a:ln w="7620" cap="flat" cmpd="sng" algn="ctr">
            <a:solidFill>
              <a:schemeClr val="accent4">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8" name="OTLSHAPE_M_7a5a5cc5df9845f5bc9188369ebb9d5f_Connector2"/>
          <p:cNvCxnSpPr/>
          <p:nvPr>
            <p:custDataLst>
              <p:tags r:id="rId16"/>
            </p:custDataLst>
          </p:nvPr>
        </p:nvCxnSpPr>
        <p:spPr>
          <a:xfrm>
            <a:off x="6299088" y="2015913"/>
            <a:ext cx="0" cy="1032087"/>
          </a:xfrm>
          <a:prstGeom prst="line">
            <a:avLst/>
          </a:prstGeom>
          <a:ln w="762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7" name="OTLSHAPE_M_7a5a5cc5df9845f5bc9188369ebb9d5f_Connector1"/>
          <p:cNvCxnSpPr/>
          <p:nvPr>
            <p:custDataLst>
              <p:tags r:id="rId17"/>
            </p:custDataLst>
          </p:nvPr>
        </p:nvCxnSpPr>
        <p:spPr>
          <a:xfrm>
            <a:off x="6299088" y="397468"/>
            <a:ext cx="0" cy="1447927"/>
          </a:xfrm>
          <a:prstGeom prst="line">
            <a:avLst/>
          </a:prstGeom>
          <a:ln w="762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6" name="OTLSHAPE_M_19e3ed14b2f641909a4273e9c34955e9_Connector1"/>
          <p:cNvCxnSpPr/>
          <p:nvPr>
            <p:custDataLst>
              <p:tags r:id="rId18"/>
            </p:custDataLst>
          </p:nvPr>
        </p:nvCxnSpPr>
        <p:spPr>
          <a:xfrm>
            <a:off x="5292398" y="1963716"/>
            <a:ext cx="0" cy="1084284"/>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5" name="OTLSHAPE_M_f57f9185636241959223f5b1a3b2b7e4_Connector1"/>
          <p:cNvCxnSpPr/>
          <p:nvPr>
            <p:custDataLst>
              <p:tags r:id="rId19"/>
            </p:custDataLst>
          </p:nvPr>
        </p:nvCxnSpPr>
        <p:spPr>
          <a:xfrm>
            <a:off x="2471324" y="2599478"/>
            <a:ext cx="0" cy="448522"/>
          </a:xfrm>
          <a:prstGeom prst="line">
            <a:avLst/>
          </a:prstGeom>
          <a:ln w="7620" cap="flat" cmpd="sng" algn="ctr">
            <a:solidFill>
              <a:srgbClr val="0072BC">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44" name="OTLSHAPE_M_adc3e9c61f7c4b7281b7cd68e11d10b6_Connector1"/>
          <p:cNvCxnSpPr/>
          <p:nvPr>
            <p:custDataLst>
              <p:tags r:id="rId20"/>
            </p:custDataLst>
          </p:nvPr>
        </p:nvCxnSpPr>
        <p:spPr>
          <a:xfrm>
            <a:off x="1901647" y="2134235"/>
            <a:ext cx="0" cy="913765"/>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29" name="OTLSHAPE_TB_00000000000000000000000000000000_LeftEndCaps" hidden="1"/>
          <p:cNvSpPr txBox="1"/>
          <p:nvPr>
            <p:custDataLst>
              <p:tags r:id="rId21"/>
            </p:custDataLst>
          </p:nvPr>
        </p:nvSpPr>
        <p:spPr>
          <a:xfrm>
            <a:off x="254000"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2001</a:t>
            </a:r>
          </a:p>
        </p:txBody>
      </p:sp>
      <p:sp>
        <p:nvSpPr>
          <p:cNvPr id="1530" name="OTLSHAPE_TB_00000000000000000000000000000000_RightEndCaps" hidden="1"/>
          <p:cNvSpPr txBox="1"/>
          <p:nvPr>
            <p:custDataLst>
              <p:tags r:id="rId22"/>
            </p:custDataLst>
          </p:nvPr>
        </p:nvSpPr>
        <p:spPr>
          <a:xfrm>
            <a:off x="8426534"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2005</a:t>
            </a:r>
          </a:p>
        </p:txBody>
      </p:sp>
      <p:sp>
        <p:nvSpPr>
          <p:cNvPr id="1531" name="OTLSHAPE_TB_00000000000000000000000000000000_ScaleContainer"/>
          <p:cNvSpPr/>
          <p:nvPr>
            <p:custDataLst>
              <p:tags r:id="rId23"/>
            </p:custDataLst>
          </p:nvPr>
        </p:nvSpPr>
        <p:spPr>
          <a:xfrm>
            <a:off x="844465" y="3057331"/>
            <a:ext cx="7467600" cy="381000"/>
          </a:xfrm>
          <a:prstGeom prst="roundRect">
            <a:avLst>
              <a:gd name="adj" fmla="val 100000"/>
            </a:avLst>
          </a:prstGeom>
          <a:solidFill>
            <a:srgbClr val="44546A"/>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TLSHAPE_TB_00000000000000000000000000000000_ElapsedTime" hidden="1"/>
          <p:cNvSpPr/>
          <p:nvPr>
            <p:custDataLst>
              <p:tags r:id="rId24"/>
            </p:custDataLst>
          </p:nvPr>
        </p:nvSpPr>
        <p:spPr>
          <a:xfrm>
            <a:off x="0" y="0"/>
            <a:ext cx="0" cy="0"/>
          </a:xfrm>
          <a:prstGeom prst="roundRect">
            <a:avLst>
              <a:gd name="adj" fmla="val 100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TLSHAPE_TB_00000000000000000000000000000000_TodayMarkerShape" hidden="1"/>
          <p:cNvSpPr/>
          <p:nvPr>
            <p:custDataLst>
              <p:tags r:id="rId25"/>
            </p:custDataLst>
          </p:nvPr>
        </p:nvSpPr>
        <p:spPr>
          <a:xfrm>
            <a:off x="955137" y="3429000"/>
            <a:ext cx="108857" cy="127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TLSHAPE_TB_00000000000000000000000000000000_TodayMarkerText" hidden="1"/>
          <p:cNvSpPr txBox="1"/>
          <p:nvPr>
            <p:custDataLst>
              <p:tags r:id="rId26"/>
            </p:custDataLst>
          </p:nvPr>
        </p:nvSpPr>
        <p:spPr>
          <a:xfrm>
            <a:off x="1009565" y="35560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1535" name="OTLSHAPE_TB_00000000000000000000000000000000_TimescaleInterval1"/>
          <p:cNvSpPr txBox="1"/>
          <p:nvPr>
            <p:custDataLst>
              <p:tags r:id="rId27"/>
            </p:custDataLst>
          </p:nvPr>
        </p:nvSpPr>
        <p:spPr>
          <a:xfrm>
            <a:off x="1073065"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1</a:t>
            </a:r>
            <a:r>
              <a:rPr lang="en-US" sz="1200" spc="-20" baseline="30000" dirty="0">
                <a:solidFill>
                  <a:schemeClr val="lt1"/>
                </a:solidFill>
                <a:latin typeface="Calibri" panose="020F0502020204030204" pitchFamily="34" charset="0"/>
              </a:rPr>
              <a:t>st</a:t>
            </a:r>
            <a:r>
              <a:rPr lang="en-US" sz="1200" spc="-20" dirty="0">
                <a:solidFill>
                  <a:schemeClr val="lt1"/>
                </a:solidFill>
                <a:latin typeface="Calibri" panose="020F0502020204030204" pitchFamily="34" charset="0"/>
              </a:rPr>
              <a:t> Year</a:t>
            </a:r>
          </a:p>
        </p:txBody>
      </p:sp>
      <p:cxnSp>
        <p:nvCxnSpPr>
          <p:cNvPr id="1536" name="OTLSHAPE_TB_00000000000000000000000000000000_Separator1"/>
          <p:cNvCxnSpPr/>
          <p:nvPr>
            <p:custDataLst>
              <p:tags r:id="rId28"/>
            </p:custDataLst>
          </p:nvPr>
        </p:nvCxnSpPr>
        <p:spPr>
          <a:xfrm>
            <a:off x="2433759"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37" name="OTLSHAPE_TB_00000000000000000000000000000000_TimescaleInterval2"/>
          <p:cNvSpPr txBox="1"/>
          <p:nvPr>
            <p:custDataLst>
              <p:tags r:id="rId29"/>
            </p:custDataLst>
          </p:nvPr>
        </p:nvSpPr>
        <p:spPr>
          <a:xfrm>
            <a:off x="2497259"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2</a:t>
            </a:r>
            <a:r>
              <a:rPr lang="en-US" sz="1200" spc="-20" baseline="30000" dirty="0">
                <a:solidFill>
                  <a:schemeClr val="lt1"/>
                </a:solidFill>
                <a:latin typeface="Calibri" panose="020F0502020204030204" pitchFamily="34" charset="0"/>
              </a:rPr>
              <a:t>nd</a:t>
            </a:r>
            <a:r>
              <a:rPr lang="en-US" sz="1200" spc="-20" dirty="0">
                <a:solidFill>
                  <a:schemeClr val="lt1"/>
                </a:solidFill>
                <a:latin typeface="Calibri" panose="020F0502020204030204" pitchFamily="34" charset="0"/>
              </a:rPr>
              <a:t> Year</a:t>
            </a:r>
          </a:p>
        </p:txBody>
      </p:sp>
      <p:cxnSp>
        <p:nvCxnSpPr>
          <p:cNvPr id="1538" name="OTLSHAPE_TB_00000000000000000000000000000000_Separator2"/>
          <p:cNvCxnSpPr/>
          <p:nvPr>
            <p:custDataLst>
              <p:tags r:id="rId30"/>
            </p:custDataLst>
          </p:nvPr>
        </p:nvCxnSpPr>
        <p:spPr>
          <a:xfrm>
            <a:off x="3857952"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39" name="OTLSHAPE_TB_00000000000000000000000000000000_TimescaleInterval3"/>
          <p:cNvSpPr txBox="1"/>
          <p:nvPr>
            <p:custDataLst>
              <p:tags r:id="rId31"/>
            </p:custDataLst>
          </p:nvPr>
        </p:nvSpPr>
        <p:spPr>
          <a:xfrm>
            <a:off x="3921452"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3</a:t>
            </a:r>
            <a:r>
              <a:rPr lang="en-US" sz="1200" spc="-20" baseline="30000" dirty="0">
                <a:solidFill>
                  <a:schemeClr val="lt1"/>
                </a:solidFill>
                <a:latin typeface="Calibri" panose="020F0502020204030204" pitchFamily="34" charset="0"/>
              </a:rPr>
              <a:t>rd</a:t>
            </a:r>
            <a:r>
              <a:rPr lang="en-US" sz="1200" spc="-20" dirty="0">
                <a:solidFill>
                  <a:schemeClr val="lt1"/>
                </a:solidFill>
                <a:latin typeface="Calibri" panose="020F0502020204030204" pitchFamily="34" charset="0"/>
              </a:rPr>
              <a:t> Year</a:t>
            </a:r>
          </a:p>
        </p:txBody>
      </p:sp>
      <p:cxnSp>
        <p:nvCxnSpPr>
          <p:cNvPr id="1540" name="OTLSHAPE_TB_00000000000000000000000000000000_Separator3"/>
          <p:cNvCxnSpPr/>
          <p:nvPr>
            <p:custDataLst>
              <p:tags r:id="rId32"/>
            </p:custDataLst>
          </p:nvPr>
        </p:nvCxnSpPr>
        <p:spPr>
          <a:xfrm>
            <a:off x="5282146"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41" name="OTLSHAPE_TB_00000000000000000000000000000000_TimescaleInterval4"/>
          <p:cNvSpPr txBox="1"/>
          <p:nvPr>
            <p:custDataLst>
              <p:tags r:id="rId33"/>
            </p:custDataLst>
          </p:nvPr>
        </p:nvSpPr>
        <p:spPr>
          <a:xfrm>
            <a:off x="5345646"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4</a:t>
            </a:r>
            <a:r>
              <a:rPr lang="en-US" sz="1200" spc="-20" baseline="30000" dirty="0">
                <a:solidFill>
                  <a:schemeClr val="lt1"/>
                </a:solidFill>
                <a:latin typeface="Calibri" panose="020F0502020204030204" pitchFamily="34" charset="0"/>
              </a:rPr>
              <a:t>th</a:t>
            </a:r>
            <a:r>
              <a:rPr lang="en-US" sz="1200" spc="-20" dirty="0">
                <a:solidFill>
                  <a:schemeClr val="lt1"/>
                </a:solidFill>
                <a:latin typeface="Calibri" panose="020F0502020204030204" pitchFamily="34" charset="0"/>
              </a:rPr>
              <a:t> Year</a:t>
            </a:r>
          </a:p>
        </p:txBody>
      </p:sp>
      <p:cxnSp>
        <p:nvCxnSpPr>
          <p:cNvPr id="1542" name="OTLSHAPE_TB_00000000000000000000000000000000_Separator4"/>
          <p:cNvCxnSpPr/>
          <p:nvPr>
            <p:custDataLst>
              <p:tags r:id="rId34"/>
            </p:custDataLst>
          </p:nvPr>
        </p:nvCxnSpPr>
        <p:spPr>
          <a:xfrm>
            <a:off x="6710241"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43" name="OTLSHAPE_TB_00000000000000000000000000000000_TimescaleInterval5"/>
          <p:cNvSpPr txBox="1"/>
          <p:nvPr>
            <p:custDataLst>
              <p:tags r:id="rId35"/>
            </p:custDataLst>
          </p:nvPr>
        </p:nvSpPr>
        <p:spPr>
          <a:xfrm>
            <a:off x="6773742" y="3145473"/>
            <a:ext cx="304955" cy="186055"/>
          </a:xfrm>
          <a:prstGeom prst="rect">
            <a:avLst/>
          </a:prstGeom>
          <a:noFill/>
        </p:spPr>
        <p:txBody>
          <a:bodyPr vert="horz" wrap="none" lIns="0" tIns="0" rIns="0" bIns="0" rtlCol="0" anchor="ctr" anchorCtr="0">
            <a:noAutofit/>
          </a:bodyPr>
          <a:lstStyle/>
          <a:p>
            <a:endParaRPr lang="en-US" sz="1200" spc="-20" dirty="0">
              <a:solidFill>
                <a:schemeClr val="lt1"/>
              </a:solidFill>
              <a:latin typeface="Calibri" panose="020F0502020204030204" pitchFamily="34" charset="0"/>
            </a:endParaRPr>
          </a:p>
        </p:txBody>
      </p:sp>
      <p:sp>
        <p:nvSpPr>
          <p:cNvPr id="1563" name="OTLSHAPE_M_adc3e9c61f7c4b7281b7cd68e11d10b6_Title"/>
          <p:cNvSpPr txBox="1"/>
          <p:nvPr>
            <p:custDataLst>
              <p:tags r:id="rId36"/>
            </p:custDataLst>
          </p:nvPr>
        </p:nvSpPr>
        <p:spPr>
          <a:xfrm>
            <a:off x="2123897" y="2015913"/>
            <a:ext cx="1270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First Day Med School!</a:t>
            </a:r>
          </a:p>
        </p:txBody>
      </p:sp>
      <p:sp>
        <p:nvSpPr>
          <p:cNvPr id="1564" name="OTLSHAPE_M_adc3e9c61f7c4b7281b7cd68e11d10b6_Date"/>
          <p:cNvSpPr txBox="1"/>
          <p:nvPr>
            <p:custDataLst>
              <p:tags r:id="rId37"/>
            </p:custDataLst>
          </p:nvPr>
        </p:nvSpPr>
        <p:spPr>
          <a:xfrm>
            <a:off x="2123897" y="2211832"/>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8/15/2001</a:t>
            </a:r>
          </a:p>
        </p:txBody>
      </p:sp>
      <p:sp>
        <p:nvSpPr>
          <p:cNvPr id="1565" name="OTLSHAPE_M_adc3e9c61f7c4b7281b7cd68e11d10b6_Shape"/>
          <p:cNvSpPr/>
          <p:nvPr>
            <p:custDataLst>
              <p:tags r:id="rId38"/>
            </p:custDataLst>
          </p:nvPr>
        </p:nvSpPr>
        <p:spPr>
          <a:xfrm rot="16200000">
            <a:off x="1927047" y="2134235"/>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6" name="OTLSHAPE_M_f57f9185636241959223f5b1a3b2b7e4_Title"/>
          <p:cNvSpPr txBox="1"/>
          <p:nvPr>
            <p:custDataLst>
              <p:tags r:id="rId39"/>
            </p:custDataLst>
          </p:nvPr>
        </p:nvSpPr>
        <p:spPr>
          <a:xfrm>
            <a:off x="2693574" y="2481157"/>
            <a:ext cx="8636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Schedule BOLC</a:t>
            </a:r>
          </a:p>
        </p:txBody>
      </p:sp>
      <p:sp>
        <p:nvSpPr>
          <p:cNvPr id="1567" name="OTLSHAPE_M_f57f9185636241959223f5b1a3b2b7e4_Date"/>
          <p:cNvSpPr txBox="1"/>
          <p:nvPr>
            <p:custDataLst>
              <p:tags r:id="rId40"/>
            </p:custDataLst>
          </p:nvPr>
        </p:nvSpPr>
        <p:spPr>
          <a:xfrm>
            <a:off x="2693574"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1/8/2002</a:t>
            </a:r>
          </a:p>
        </p:txBody>
      </p:sp>
      <p:sp>
        <p:nvSpPr>
          <p:cNvPr id="1568" name="OTLSHAPE_M_f57f9185636241959223f5b1a3b2b7e4_Shape"/>
          <p:cNvSpPr/>
          <p:nvPr>
            <p:custDataLst>
              <p:tags r:id="rId41"/>
            </p:custDataLst>
          </p:nvPr>
        </p:nvSpPr>
        <p:spPr>
          <a:xfrm rot="16200000">
            <a:off x="2496724" y="2599478"/>
            <a:ext cx="165100" cy="165100"/>
          </a:xfrm>
          <a:prstGeom prst="flowChartMerge">
            <a:avLst/>
          </a:prstGeom>
          <a:solidFill>
            <a:srgbClr val="0072BC"/>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9" name="OTLSHAPE_M_19e3ed14b2f641909a4273e9c34955e9_Title"/>
          <p:cNvSpPr txBox="1"/>
          <p:nvPr>
            <p:custDataLst>
              <p:tags r:id="rId42"/>
            </p:custDataLst>
          </p:nvPr>
        </p:nvSpPr>
        <p:spPr>
          <a:xfrm>
            <a:off x="5514648" y="1845395"/>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Schedule Away Rotations</a:t>
            </a:r>
          </a:p>
        </p:txBody>
      </p:sp>
      <p:sp>
        <p:nvSpPr>
          <p:cNvPr id="1570" name="OTLSHAPE_M_19e3ed14b2f641909a4273e9c34955e9_Date"/>
          <p:cNvSpPr txBox="1"/>
          <p:nvPr>
            <p:custDataLst>
              <p:tags r:id="rId43"/>
            </p:custDataLst>
          </p:nvPr>
        </p:nvSpPr>
        <p:spPr>
          <a:xfrm>
            <a:off x="5514648" y="2041313"/>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1/1/2004</a:t>
            </a:r>
          </a:p>
        </p:txBody>
      </p:sp>
      <p:sp>
        <p:nvSpPr>
          <p:cNvPr id="1571" name="OTLSHAPE_M_19e3ed14b2f641909a4273e9c34955e9_Shape"/>
          <p:cNvSpPr/>
          <p:nvPr>
            <p:custDataLst>
              <p:tags r:id="rId44"/>
            </p:custDataLst>
          </p:nvPr>
        </p:nvSpPr>
        <p:spPr>
          <a:xfrm rot="16200000">
            <a:off x="5317798" y="1963716"/>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2" name="OTLSHAPE_M_7a5a5cc5df9845f5bc9188369ebb9d5f_Title"/>
          <p:cNvSpPr txBox="1"/>
          <p:nvPr>
            <p:custDataLst>
              <p:tags r:id="rId45"/>
            </p:custDataLst>
          </p:nvPr>
        </p:nvSpPr>
        <p:spPr>
          <a:xfrm>
            <a:off x="6521338" y="279146"/>
            <a:ext cx="9017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*ERAS App Due</a:t>
            </a:r>
          </a:p>
        </p:txBody>
      </p:sp>
      <p:sp>
        <p:nvSpPr>
          <p:cNvPr id="1573" name="OTLSHAPE_M_7a5a5cc5df9845f5bc9188369ebb9d5f_Date"/>
          <p:cNvSpPr txBox="1"/>
          <p:nvPr>
            <p:custDataLst>
              <p:tags r:id="rId46"/>
            </p:custDataLst>
          </p:nvPr>
        </p:nvSpPr>
        <p:spPr>
          <a:xfrm>
            <a:off x="6521338" y="47506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9/15/2004</a:t>
            </a:r>
          </a:p>
        </p:txBody>
      </p:sp>
      <p:sp>
        <p:nvSpPr>
          <p:cNvPr id="1574" name="OTLSHAPE_M_7a5a5cc5df9845f5bc9188369ebb9d5f_Shape"/>
          <p:cNvSpPr/>
          <p:nvPr>
            <p:custDataLst>
              <p:tags r:id="rId47"/>
            </p:custDataLst>
          </p:nvPr>
        </p:nvSpPr>
        <p:spPr>
          <a:xfrm rot="16200000">
            <a:off x="6324488" y="397468"/>
            <a:ext cx="165100" cy="165100"/>
          </a:xfrm>
          <a:prstGeom prst="flowChartMerge">
            <a:avLst/>
          </a:prstGeom>
          <a:solidFill>
            <a:schemeClr val="dk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5" name="OTLSHAPE_M_6e0414c6d23d420caec5f9694d79a3f6_Title"/>
          <p:cNvSpPr txBox="1"/>
          <p:nvPr>
            <p:custDataLst>
              <p:tags r:id="rId48"/>
            </p:custDataLst>
          </p:nvPr>
        </p:nvSpPr>
        <p:spPr>
          <a:xfrm>
            <a:off x="6638395" y="2310638"/>
            <a:ext cx="558800" cy="341037"/>
          </a:xfrm>
          <a:prstGeom prst="rect">
            <a:avLst/>
          </a:prstGeom>
          <a:noFill/>
        </p:spPr>
        <p:txBody>
          <a:bodyPr vert="horz" wrap="square" lIns="0" tIns="0" rIns="0" bIns="0" rtlCol="0" anchor="ctr" anchorCtr="0">
            <a:noAutofit/>
          </a:bodyPr>
          <a:lstStyle/>
          <a:p>
            <a:r>
              <a:rPr lang="en-US" sz="1100" b="1">
                <a:solidFill>
                  <a:schemeClr val="dk1"/>
                </a:solidFill>
                <a:latin typeface="Calibri" panose="020F0502020204030204" pitchFamily="34" charset="0"/>
              </a:rPr>
              <a:t>Rank List Due</a:t>
            </a:r>
          </a:p>
        </p:txBody>
      </p:sp>
      <p:sp>
        <p:nvSpPr>
          <p:cNvPr id="1576" name="OTLSHAPE_M_6e0414c6d23d420caec5f9694d79a3f6_Date"/>
          <p:cNvSpPr txBox="1"/>
          <p:nvPr>
            <p:custDataLst>
              <p:tags r:id="rId49"/>
            </p:custDataLst>
          </p:nvPr>
        </p:nvSpPr>
        <p:spPr>
          <a:xfrm>
            <a:off x="6638395" y="2677075"/>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10/15/2004</a:t>
            </a:r>
          </a:p>
        </p:txBody>
      </p:sp>
      <p:sp>
        <p:nvSpPr>
          <p:cNvPr id="1577" name="OTLSHAPE_M_6e0414c6d23d420caec5f9694d79a3f6_Shape"/>
          <p:cNvSpPr/>
          <p:nvPr>
            <p:custDataLst>
              <p:tags r:id="rId50"/>
            </p:custDataLst>
          </p:nvPr>
        </p:nvSpPr>
        <p:spPr>
          <a:xfrm rot="16200000">
            <a:off x="6441545" y="2514219"/>
            <a:ext cx="165100" cy="165100"/>
          </a:xfrm>
          <a:prstGeom prst="flowChartMerge">
            <a:avLst/>
          </a:prstGeom>
          <a:solidFill>
            <a:schemeClr val="accent4"/>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8" name="OTLSHAPE_M_cca600fca03a475492c99cdfd8b56fed_Title"/>
          <p:cNvSpPr txBox="1"/>
          <p:nvPr>
            <p:custDataLst>
              <p:tags r:id="rId51"/>
            </p:custDataLst>
          </p:nvPr>
        </p:nvSpPr>
        <p:spPr>
          <a:xfrm>
            <a:off x="6720335" y="744389"/>
            <a:ext cx="14224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Programs Rank Students</a:t>
            </a:r>
          </a:p>
        </p:txBody>
      </p:sp>
      <p:sp>
        <p:nvSpPr>
          <p:cNvPr id="1579" name="OTLSHAPE_M_cca600fca03a475492c99cdfd8b56fed_Date"/>
          <p:cNvSpPr txBox="1"/>
          <p:nvPr>
            <p:custDataLst>
              <p:tags r:id="rId52"/>
            </p:custDataLst>
          </p:nvPr>
        </p:nvSpPr>
        <p:spPr>
          <a:xfrm>
            <a:off x="6720335" y="940308"/>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11/5/2004</a:t>
            </a:r>
          </a:p>
        </p:txBody>
      </p:sp>
      <p:sp>
        <p:nvSpPr>
          <p:cNvPr id="1580" name="OTLSHAPE_M_cca600fca03a475492c99cdfd8b56fed_Shape"/>
          <p:cNvSpPr/>
          <p:nvPr>
            <p:custDataLst>
              <p:tags r:id="rId53"/>
            </p:custDataLst>
          </p:nvPr>
        </p:nvSpPr>
        <p:spPr>
          <a:xfrm rot="16200000">
            <a:off x="6523485" y="862711"/>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OTLSHAPE_M_9d1034d31ef7460483d8962826d3ad58_Title"/>
          <p:cNvSpPr txBox="1"/>
          <p:nvPr>
            <p:custDataLst>
              <p:tags r:id="rId54"/>
            </p:custDataLst>
          </p:nvPr>
        </p:nvSpPr>
        <p:spPr>
          <a:xfrm>
            <a:off x="6880313" y="1209633"/>
            <a:ext cx="850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Match Results </a:t>
            </a:r>
          </a:p>
        </p:txBody>
      </p:sp>
      <p:sp>
        <p:nvSpPr>
          <p:cNvPr id="1582" name="OTLSHAPE_M_9d1034d31ef7460483d8962826d3ad58_Date"/>
          <p:cNvSpPr txBox="1"/>
          <p:nvPr>
            <p:custDataLst>
              <p:tags r:id="rId55"/>
            </p:custDataLst>
          </p:nvPr>
        </p:nvSpPr>
        <p:spPr>
          <a:xfrm>
            <a:off x="6880313" y="1405551"/>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12/16/2004</a:t>
            </a:r>
          </a:p>
        </p:txBody>
      </p:sp>
      <p:sp>
        <p:nvSpPr>
          <p:cNvPr id="1583" name="OTLSHAPE_M_9d1034d31ef7460483d8962826d3ad58_Shape"/>
          <p:cNvSpPr/>
          <p:nvPr>
            <p:custDataLst>
              <p:tags r:id="rId56"/>
            </p:custDataLst>
          </p:nvPr>
        </p:nvSpPr>
        <p:spPr>
          <a:xfrm rot="16200000">
            <a:off x="6683463" y="1327954"/>
            <a:ext cx="165100" cy="165100"/>
          </a:xfrm>
          <a:prstGeom prst="flowChartMerge">
            <a:avLst/>
          </a:prstGeom>
          <a:solidFill>
            <a:schemeClr val="accent6"/>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TLSHAPE_M_2854fda2bfbf4f42b35c99326e266d54_Title"/>
          <p:cNvSpPr txBox="1"/>
          <p:nvPr>
            <p:custDataLst>
              <p:tags r:id="rId57"/>
            </p:custDataLst>
          </p:nvPr>
        </p:nvSpPr>
        <p:spPr>
          <a:xfrm>
            <a:off x="7235385" y="1674876"/>
            <a:ext cx="9017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*Civilian Match</a:t>
            </a:r>
          </a:p>
        </p:txBody>
      </p:sp>
      <p:sp>
        <p:nvSpPr>
          <p:cNvPr id="1585" name="OTLSHAPE_M_2854fda2bfbf4f42b35c99326e266d54_Date"/>
          <p:cNvSpPr txBox="1"/>
          <p:nvPr>
            <p:custDataLst>
              <p:tags r:id="rId58"/>
            </p:custDataLst>
          </p:nvPr>
        </p:nvSpPr>
        <p:spPr>
          <a:xfrm>
            <a:off x="7235385" y="187079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3/17/2005</a:t>
            </a:r>
          </a:p>
        </p:txBody>
      </p:sp>
      <p:sp>
        <p:nvSpPr>
          <p:cNvPr id="1586" name="OTLSHAPE_M_2854fda2bfbf4f42b35c99326e266d54_Shape"/>
          <p:cNvSpPr/>
          <p:nvPr>
            <p:custDataLst>
              <p:tags r:id="rId59"/>
            </p:custDataLst>
          </p:nvPr>
        </p:nvSpPr>
        <p:spPr>
          <a:xfrm rot="16200000">
            <a:off x="7038535" y="1793198"/>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TLSHAPE_M_e06a9b383d92440a9a8ab31def88ab77_Title"/>
          <p:cNvSpPr txBox="1"/>
          <p:nvPr>
            <p:custDataLst>
              <p:tags r:id="rId60"/>
            </p:custDataLst>
          </p:nvPr>
        </p:nvSpPr>
        <p:spPr>
          <a:xfrm>
            <a:off x="7531930" y="2140119"/>
            <a:ext cx="635000" cy="511556"/>
          </a:xfrm>
          <a:prstGeom prst="rect">
            <a:avLst/>
          </a:prstGeom>
          <a:noFill/>
        </p:spPr>
        <p:txBody>
          <a:bodyPr vert="horz" wrap="square" lIns="0" tIns="0" rIns="0" bIns="0" rtlCol="0" anchor="ctr" anchorCtr="0">
            <a:noAutofit/>
          </a:bodyPr>
          <a:lstStyle/>
          <a:p>
            <a:r>
              <a:rPr lang="en-US" sz="1100" b="1" spc="-8">
                <a:solidFill>
                  <a:schemeClr val="dk1"/>
                </a:solidFill>
                <a:latin typeface="Calibri" panose="020F0502020204030204" pitchFamily="34" charset="0"/>
              </a:rPr>
              <a:t>First Day Military Residency!</a:t>
            </a:r>
          </a:p>
        </p:txBody>
      </p:sp>
      <p:sp>
        <p:nvSpPr>
          <p:cNvPr id="1588" name="OTLSHAPE_M_e06a9b383d92440a9a8ab31def88ab77_Date"/>
          <p:cNvSpPr txBox="1"/>
          <p:nvPr>
            <p:custDataLst>
              <p:tags r:id="rId61"/>
            </p:custDataLst>
          </p:nvPr>
        </p:nvSpPr>
        <p:spPr>
          <a:xfrm>
            <a:off x="7531930"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6/1/2005</a:t>
            </a:r>
          </a:p>
        </p:txBody>
      </p:sp>
      <p:sp>
        <p:nvSpPr>
          <p:cNvPr id="1589" name="OTLSHAPE_M_e06a9b383d92440a9a8ab31def88ab77_Shape"/>
          <p:cNvSpPr/>
          <p:nvPr>
            <p:custDataLst>
              <p:tags r:id="rId62"/>
            </p:custDataLst>
          </p:nvPr>
        </p:nvSpPr>
        <p:spPr>
          <a:xfrm rot="16200000">
            <a:off x="7335080" y="2428960"/>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TLSHAPE_M_18ac71fec0bf4c0bbfe1d8e276f91f6a_Title"/>
          <p:cNvSpPr txBox="1"/>
          <p:nvPr>
            <p:custDataLst>
              <p:tags r:id="rId63"/>
            </p:custDataLst>
          </p:nvPr>
        </p:nvSpPr>
        <p:spPr>
          <a:xfrm>
            <a:off x="4745973" y="3825325"/>
            <a:ext cx="4191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 STEP 1</a:t>
            </a:r>
          </a:p>
        </p:txBody>
      </p:sp>
      <p:sp>
        <p:nvSpPr>
          <p:cNvPr id="1591" name="OTLSHAPE_M_18ac71fec0bf4c0bbfe1d8e276f91f6a_Date"/>
          <p:cNvSpPr txBox="1"/>
          <p:nvPr>
            <p:custDataLst>
              <p:tags r:id="rId64"/>
            </p:custDataLst>
          </p:nvPr>
        </p:nvSpPr>
        <p:spPr>
          <a:xfrm>
            <a:off x="4745973"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6/18/2003</a:t>
            </a:r>
          </a:p>
        </p:txBody>
      </p:sp>
      <p:sp>
        <p:nvSpPr>
          <p:cNvPr id="1592" name="OTLSHAPE_M_18ac71fec0bf4c0bbfe1d8e276f91f6a_Shape"/>
          <p:cNvSpPr/>
          <p:nvPr>
            <p:custDataLst>
              <p:tags r:id="rId65"/>
            </p:custDataLst>
          </p:nvPr>
        </p:nvSpPr>
        <p:spPr>
          <a:xfrm rot="16200000">
            <a:off x="4549123" y="3712422"/>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TLSHAPE_M_a62a986d9cf346b6a9ae6cf257f1a69d_Title"/>
          <p:cNvSpPr txBox="1"/>
          <p:nvPr>
            <p:custDataLst>
              <p:tags r:id="rId66"/>
            </p:custDataLst>
          </p:nvPr>
        </p:nvSpPr>
        <p:spPr>
          <a:xfrm>
            <a:off x="6412085" y="4290568"/>
            <a:ext cx="3810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STEP 2</a:t>
            </a:r>
          </a:p>
        </p:txBody>
      </p:sp>
      <p:sp>
        <p:nvSpPr>
          <p:cNvPr id="1594" name="OTLSHAPE_M_a62a986d9cf346b6a9ae6cf257f1a69d_Date"/>
          <p:cNvSpPr txBox="1"/>
          <p:nvPr>
            <p:custDataLst>
              <p:tags r:id="rId67"/>
            </p:custDataLst>
          </p:nvPr>
        </p:nvSpPr>
        <p:spPr>
          <a:xfrm>
            <a:off x="6412085" y="4110143"/>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8/18/2004</a:t>
            </a:r>
          </a:p>
        </p:txBody>
      </p:sp>
      <p:sp>
        <p:nvSpPr>
          <p:cNvPr id="1595" name="OTLSHAPE_M_a62a986d9cf346b6a9ae6cf257f1a69d_Shape"/>
          <p:cNvSpPr/>
          <p:nvPr>
            <p:custDataLst>
              <p:tags r:id="rId68"/>
            </p:custDataLst>
          </p:nvPr>
        </p:nvSpPr>
        <p:spPr>
          <a:xfrm rot="16200000">
            <a:off x="6215235" y="4177665"/>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6" name="OTLSHAPE_M_c296ab731b0d45faa7b3f0295255d2de_Title"/>
          <p:cNvSpPr txBox="1"/>
          <p:nvPr>
            <p:custDataLst>
              <p:tags r:id="rId69"/>
            </p:custDataLst>
          </p:nvPr>
        </p:nvSpPr>
        <p:spPr>
          <a:xfrm>
            <a:off x="6704727" y="3825325"/>
            <a:ext cx="495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CS Exam</a:t>
            </a:r>
          </a:p>
        </p:txBody>
      </p:sp>
      <p:sp>
        <p:nvSpPr>
          <p:cNvPr id="1597" name="OTLSHAPE_M_c296ab731b0d45faa7b3f0295255d2de_Date"/>
          <p:cNvSpPr txBox="1"/>
          <p:nvPr>
            <p:custDataLst>
              <p:tags r:id="rId70"/>
            </p:custDataLst>
          </p:nvPr>
        </p:nvSpPr>
        <p:spPr>
          <a:xfrm>
            <a:off x="6704727"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11/1/2004</a:t>
            </a:r>
          </a:p>
        </p:txBody>
      </p:sp>
      <p:sp>
        <p:nvSpPr>
          <p:cNvPr id="1598" name="OTLSHAPE_M_c296ab731b0d45faa7b3f0295255d2de_Shape"/>
          <p:cNvSpPr/>
          <p:nvPr>
            <p:custDataLst>
              <p:tags r:id="rId71"/>
            </p:custDataLst>
          </p:nvPr>
        </p:nvSpPr>
        <p:spPr>
          <a:xfrm rot="16200000">
            <a:off x="6507877" y="3712422"/>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OTLSHAPE_T_68f0932d2f484dd7802a80a9a1d9eeb3_Shape"/>
          <p:cNvSpPr/>
          <p:nvPr>
            <p:custDataLst>
              <p:tags r:id="rId72"/>
            </p:custDataLst>
          </p:nvPr>
        </p:nvSpPr>
        <p:spPr>
          <a:xfrm>
            <a:off x="3089278" y="4834805"/>
            <a:ext cx="190500" cy="203200"/>
          </a:xfrm>
          <a:prstGeom prst="roundRect">
            <a:avLst>
              <a:gd name="adj" fmla="val 100000"/>
            </a:avLst>
          </a:prstGeom>
          <a:solidFill>
            <a:srgbClr val="0072BC"/>
          </a:solidFill>
          <a:ln w="0" cap="flat" cmpd="sng" algn="ctr">
            <a:noFill/>
            <a:prstDash val="solid"/>
            <a:round/>
            <a:headEnd type="none" w="med" len="med"/>
            <a:tailEnd type="none" w="med" len="med"/>
          </a:ln>
          <a:effectLst>
            <a:outerShdw>
              <a:srgbClr val="000000">
                <a:alpha val="50000"/>
              </a:srgbClr>
            </a:outerShdw>
          </a:effectLst>
          <a:extLst>
            <a:ext uri="{91240B29-F687-4F45-9708-019B960494DF}">
              <a14:hiddenLine xmlns:a14="http://schemas.microsoft.com/office/drawing/2010/main" w="0" cap="flat" cmpd="sng" algn="ctr">
                <a:solidFill>
                  <a:srgbClr val="FF0000"/>
                </a:solidFill>
                <a:prstDash val="solid"/>
                <a:round/>
                <a:headEnd type="none" w="med" len="med"/>
                <a:tailEnd type="none" w="med" len="me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0" name="OTLSHAPE_T_68f0932d2f484dd7802a80a9a1d9eeb3_ShapePercentage" hidden="1"/>
          <p:cNvSpPr/>
          <p:nvPr>
            <p:custDataLst>
              <p:tags r:id="rId73"/>
            </p:custDataLst>
          </p:nvPr>
        </p:nvSpPr>
        <p:spPr>
          <a:xfrm>
            <a:off x="3089278" y="483480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1" name="OTLSHAPE_T_68f0932d2f484dd7802a80a9a1d9eeb3_Duration" hidden="1"/>
          <p:cNvSpPr txBox="1"/>
          <p:nvPr>
            <p:custDataLst>
              <p:tags r:id="rId74"/>
            </p:custDataLst>
          </p:nvPr>
        </p:nvSpPr>
        <p:spPr>
          <a:xfrm>
            <a:off x="0" y="466428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34 days</a:t>
            </a:r>
          </a:p>
        </p:txBody>
      </p:sp>
      <p:sp>
        <p:nvSpPr>
          <p:cNvPr id="1602" name="OTLSHAPE_T_68f0932d2f484dd7802a80a9a1d9eeb3_TextPercentage" hidden="1"/>
          <p:cNvSpPr txBox="1"/>
          <p:nvPr>
            <p:custDataLst>
              <p:tags r:id="rId75"/>
            </p:custDataLst>
          </p:nvPr>
        </p:nvSpPr>
        <p:spPr>
          <a:xfrm>
            <a:off x="0" y="4819311"/>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603" name="OTLSHAPE_T_68f0932d2f484dd7802a80a9a1d9eeb3_JoinedDate" hidden="1"/>
          <p:cNvSpPr txBox="1"/>
          <p:nvPr>
            <p:custDataLst>
              <p:tags r:id="rId76"/>
            </p:custDataLst>
          </p:nvPr>
        </p:nvSpPr>
        <p:spPr>
          <a:xfrm>
            <a:off x="0" y="481931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04" name="OTLSHAPE_T_68f0932d2f484dd7802a80a9a1d9eeb3_StartDate"/>
          <p:cNvSpPr txBox="1"/>
          <p:nvPr>
            <p:custDataLst>
              <p:tags r:id="rId77"/>
            </p:custDataLst>
          </p:nvPr>
        </p:nvSpPr>
        <p:spPr>
          <a:xfrm>
            <a:off x="2489626" y="4858893"/>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6/18/2002</a:t>
            </a:r>
          </a:p>
        </p:txBody>
      </p:sp>
      <p:sp>
        <p:nvSpPr>
          <p:cNvPr id="1605" name="OTLSHAPE_T_68f0932d2f484dd7802a80a9a1d9eeb3_Title"/>
          <p:cNvSpPr txBox="1"/>
          <p:nvPr>
            <p:custDataLst>
              <p:tags r:id="rId78"/>
            </p:custDataLst>
          </p:nvPr>
        </p:nvSpPr>
        <p:spPr>
          <a:xfrm>
            <a:off x="3089278" y="4664287"/>
            <a:ext cx="304800" cy="170519"/>
          </a:xfrm>
          <a:prstGeom prst="rect">
            <a:avLst/>
          </a:prstGeom>
          <a:noFill/>
        </p:spPr>
        <p:txBody>
          <a:bodyPr vert="horz" wrap="square" lIns="0" tIns="0" rIns="0" bIns="0" rtlCol="0" anchor="ctr" anchorCtr="0">
            <a:spAutoFit/>
          </a:bodyPr>
          <a:lstStyle/>
          <a:p>
            <a:r>
              <a:rPr lang="en-US" sz="1100" b="1" spc="-14">
                <a:solidFill>
                  <a:schemeClr val="dk1"/>
                </a:solidFill>
                <a:latin typeface="Calibri" panose="020F0502020204030204" pitchFamily="34" charset="0"/>
              </a:rPr>
              <a:t>BOLC</a:t>
            </a:r>
          </a:p>
        </p:txBody>
      </p:sp>
      <p:sp>
        <p:nvSpPr>
          <p:cNvPr id="1606" name="OTLSHAPE_T_68f0932d2f484dd7802a80a9a1d9eeb3_EndDate"/>
          <p:cNvSpPr txBox="1"/>
          <p:nvPr>
            <p:custDataLst>
              <p:tags r:id="rId79"/>
            </p:custDataLst>
          </p:nvPr>
        </p:nvSpPr>
        <p:spPr>
          <a:xfrm>
            <a:off x="3327369" y="4858893"/>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8/4/2002</a:t>
            </a:r>
          </a:p>
        </p:txBody>
      </p:sp>
      <p:sp>
        <p:nvSpPr>
          <p:cNvPr id="1607" name="OTLSHAPE_T_79b2bb27713f4cc686c1de5f54939fcc_Shape"/>
          <p:cNvSpPr/>
          <p:nvPr>
            <p:custDataLst>
              <p:tags r:id="rId80"/>
            </p:custDataLst>
          </p:nvPr>
        </p:nvSpPr>
        <p:spPr>
          <a:xfrm>
            <a:off x="5524064" y="5101505"/>
            <a:ext cx="952500" cy="203200"/>
          </a:xfrm>
          <a:prstGeom prst="roundRect">
            <a:avLst>
              <a:gd name="adj" fmla="val 100000"/>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OTLSHAPE_T_79b2bb27713f4cc686c1de5f54939fcc_ShapePercentage" hidden="1"/>
          <p:cNvSpPr/>
          <p:nvPr>
            <p:custDataLst>
              <p:tags r:id="rId81"/>
            </p:custDataLst>
          </p:nvPr>
        </p:nvSpPr>
        <p:spPr>
          <a:xfrm>
            <a:off x="5524064" y="510150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9" name="OTLSHAPE_T_79b2bb27713f4cc686c1de5f54939fcc_Duration" hidden="1"/>
          <p:cNvSpPr txBox="1"/>
          <p:nvPr>
            <p:custDataLst>
              <p:tags r:id="rId82"/>
            </p:custDataLst>
          </p:nvPr>
        </p:nvSpPr>
        <p:spPr>
          <a:xfrm>
            <a:off x="0" y="510150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173 days</a:t>
            </a:r>
          </a:p>
        </p:txBody>
      </p:sp>
      <p:sp>
        <p:nvSpPr>
          <p:cNvPr id="1610" name="OTLSHAPE_T_79b2bb27713f4cc686c1de5f54939fcc_TextPercentage" hidden="1"/>
          <p:cNvSpPr txBox="1"/>
          <p:nvPr>
            <p:custDataLst>
              <p:tags r:id="rId83"/>
            </p:custDataLst>
          </p:nvPr>
        </p:nvSpPr>
        <p:spPr>
          <a:xfrm>
            <a:off x="0" y="525653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611" name="OTLSHAPE_T_79b2bb27713f4cc686c1de5f54939fcc_JoinedDate" hidden="1"/>
          <p:cNvSpPr txBox="1"/>
          <p:nvPr>
            <p:custDataLst>
              <p:tags r:id="rId84"/>
            </p:custDataLst>
          </p:nvPr>
        </p:nvSpPr>
        <p:spPr>
          <a:xfrm>
            <a:off x="0" y="525653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12" name="OTLSHAPE_T_79b2bb27713f4cc686c1de5f54939fcc_StartDate"/>
          <p:cNvSpPr txBox="1"/>
          <p:nvPr>
            <p:custDataLst>
              <p:tags r:id="rId85"/>
            </p:custDataLst>
          </p:nvPr>
        </p:nvSpPr>
        <p:spPr>
          <a:xfrm>
            <a:off x="4988801" y="5125593"/>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3/3/2004</a:t>
            </a:r>
          </a:p>
        </p:txBody>
      </p:sp>
      <p:sp>
        <p:nvSpPr>
          <p:cNvPr id="1613" name="OTLSHAPE_T_79b2bb27713f4cc686c1de5f54939fcc_EndDate"/>
          <p:cNvSpPr txBox="1"/>
          <p:nvPr>
            <p:custDataLst>
              <p:tags r:id="rId86"/>
            </p:custDataLst>
          </p:nvPr>
        </p:nvSpPr>
        <p:spPr>
          <a:xfrm>
            <a:off x="6523025" y="5125593"/>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10/31/2004</a:t>
            </a:r>
          </a:p>
        </p:txBody>
      </p:sp>
      <p:sp>
        <p:nvSpPr>
          <p:cNvPr id="1614" name="OTLSHAPE_T_79b2bb27713f4cc686c1de5f54939fcc_Title"/>
          <p:cNvSpPr txBox="1"/>
          <p:nvPr>
            <p:custDataLst>
              <p:tags r:id="rId87"/>
            </p:custDataLst>
          </p:nvPr>
        </p:nvSpPr>
        <p:spPr>
          <a:xfrm>
            <a:off x="5545643" y="5117846"/>
            <a:ext cx="914400" cy="170519"/>
          </a:xfrm>
          <a:prstGeom prst="rect">
            <a:avLst/>
          </a:prstGeom>
          <a:noFill/>
        </p:spPr>
        <p:txBody>
          <a:bodyPr vert="horz" wrap="square" lIns="0" tIns="0" rIns="0" bIns="0" rtlCol="0" anchor="ctr" anchorCtr="0">
            <a:spAutoFit/>
          </a:bodyPr>
          <a:lstStyle/>
          <a:p>
            <a:pPr algn="ctr"/>
            <a:r>
              <a:rPr lang="en-US" sz="1100" b="1" spc="-10">
                <a:solidFill>
                  <a:schemeClr val="dk1"/>
                </a:solidFill>
                <a:latin typeface="Calibri" panose="020F0502020204030204" pitchFamily="34" charset="0"/>
              </a:rPr>
              <a:t>Away Rotations</a:t>
            </a:r>
          </a:p>
        </p:txBody>
      </p:sp>
      <p:sp>
        <p:nvSpPr>
          <p:cNvPr id="1615" name="OTLSHAPE_T_10f2de8a547f4e2a888a47e272d72c2f_Shape"/>
          <p:cNvSpPr/>
          <p:nvPr>
            <p:custDataLst>
              <p:tags r:id="rId88"/>
            </p:custDataLst>
          </p:nvPr>
        </p:nvSpPr>
        <p:spPr>
          <a:xfrm>
            <a:off x="6690732" y="5538724"/>
            <a:ext cx="254000" cy="203200"/>
          </a:xfrm>
          <a:prstGeom prst="roundRect">
            <a:avLst>
              <a:gd name="adj" fmla="val 100000"/>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6" name="OTLSHAPE_T_10f2de8a547f4e2a888a47e272d72c2f_ShapePercentage" hidden="1"/>
          <p:cNvSpPr/>
          <p:nvPr>
            <p:custDataLst>
              <p:tags r:id="rId89"/>
            </p:custDataLst>
          </p:nvPr>
        </p:nvSpPr>
        <p:spPr>
          <a:xfrm>
            <a:off x="6690732" y="5538724"/>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7" name="OTLSHAPE_T_10f2de8a547f4e2a888a47e272d72c2f_Duration" hidden="1"/>
          <p:cNvSpPr txBox="1"/>
          <p:nvPr>
            <p:custDataLst>
              <p:tags r:id="rId90"/>
            </p:custDataLst>
          </p:nvPr>
        </p:nvSpPr>
        <p:spPr>
          <a:xfrm>
            <a:off x="0" y="536820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47 days</a:t>
            </a:r>
          </a:p>
        </p:txBody>
      </p:sp>
      <p:sp>
        <p:nvSpPr>
          <p:cNvPr id="1618" name="OTLSHAPE_T_10f2de8a547f4e2a888a47e272d72c2f_TextPercentage" hidden="1"/>
          <p:cNvSpPr txBox="1"/>
          <p:nvPr>
            <p:custDataLst>
              <p:tags r:id="rId91"/>
            </p:custDataLst>
          </p:nvPr>
        </p:nvSpPr>
        <p:spPr>
          <a:xfrm>
            <a:off x="0" y="552323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619" name="OTLSHAPE_T_10f2de8a547f4e2a888a47e272d72c2f_JoinedDate" hidden="1"/>
          <p:cNvSpPr txBox="1"/>
          <p:nvPr>
            <p:custDataLst>
              <p:tags r:id="rId92"/>
            </p:custDataLst>
          </p:nvPr>
        </p:nvSpPr>
        <p:spPr>
          <a:xfrm>
            <a:off x="0" y="552323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20" name="OTLSHAPE_T_10f2de8a547f4e2a888a47e272d72c2f_StartDate"/>
          <p:cNvSpPr txBox="1"/>
          <p:nvPr>
            <p:custDataLst>
              <p:tags r:id="rId93"/>
            </p:custDataLst>
          </p:nvPr>
        </p:nvSpPr>
        <p:spPr>
          <a:xfrm>
            <a:off x="6026691" y="5562812"/>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12/27/2004</a:t>
            </a:r>
          </a:p>
        </p:txBody>
      </p:sp>
      <p:sp>
        <p:nvSpPr>
          <p:cNvPr id="1621" name="OTLSHAPE_T_10f2de8a547f4e2a888a47e272d72c2f_Title"/>
          <p:cNvSpPr txBox="1"/>
          <p:nvPr>
            <p:custDataLst>
              <p:tags r:id="rId94"/>
            </p:custDataLst>
          </p:nvPr>
        </p:nvSpPr>
        <p:spPr>
          <a:xfrm>
            <a:off x="6690732" y="5368205"/>
            <a:ext cx="10668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Civilian Interviews</a:t>
            </a:r>
          </a:p>
        </p:txBody>
      </p:sp>
      <p:sp>
        <p:nvSpPr>
          <p:cNvPr id="1622" name="OTLSHAPE_T_10f2de8a547f4e2a888a47e272d72c2f_EndDate"/>
          <p:cNvSpPr txBox="1"/>
          <p:nvPr>
            <p:custDataLst>
              <p:tags r:id="rId95"/>
            </p:custDataLst>
          </p:nvPr>
        </p:nvSpPr>
        <p:spPr>
          <a:xfrm>
            <a:off x="6995155" y="5562812"/>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3/1/2005</a:t>
            </a:r>
          </a:p>
        </p:txBody>
      </p:sp>
      <p:sp>
        <p:nvSpPr>
          <p:cNvPr id="1623" name="OTLSHAPE_T_ee3775e7d23c4806ad4b72b89b481dc6_Shape"/>
          <p:cNvSpPr/>
          <p:nvPr>
            <p:custDataLst>
              <p:tags r:id="rId96"/>
            </p:custDataLst>
          </p:nvPr>
        </p:nvSpPr>
        <p:spPr>
          <a:xfrm>
            <a:off x="7213586" y="5975943"/>
            <a:ext cx="101600" cy="203200"/>
          </a:xfrm>
          <a:prstGeom prst="roundRect">
            <a:avLst>
              <a:gd name="adj" fmla="val 100000"/>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4" name="OTLSHAPE_T_ee3775e7d23c4806ad4b72b89b481dc6_ShapePercentage" hidden="1"/>
          <p:cNvSpPr/>
          <p:nvPr>
            <p:custDataLst>
              <p:tags r:id="rId97"/>
            </p:custDataLst>
          </p:nvPr>
        </p:nvSpPr>
        <p:spPr>
          <a:xfrm>
            <a:off x="7213586" y="5975943"/>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5" name="OTLSHAPE_T_ee3775e7d23c4806ad4b72b89b481dc6_Duration" hidden="1"/>
          <p:cNvSpPr txBox="1"/>
          <p:nvPr>
            <p:custDataLst>
              <p:tags r:id="rId98"/>
            </p:custDataLst>
          </p:nvPr>
        </p:nvSpPr>
        <p:spPr>
          <a:xfrm>
            <a:off x="0" y="5805424"/>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 days</a:t>
            </a:r>
          </a:p>
        </p:txBody>
      </p:sp>
      <p:sp>
        <p:nvSpPr>
          <p:cNvPr id="1626" name="OTLSHAPE_T_ee3775e7d23c4806ad4b72b89b481dc6_TextPercentage" hidden="1"/>
          <p:cNvSpPr txBox="1"/>
          <p:nvPr>
            <p:custDataLst>
              <p:tags r:id="rId99"/>
            </p:custDataLst>
          </p:nvPr>
        </p:nvSpPr>
        <p:spPr>
          <a:xfrm>
            <a:off x="0" y="5960449"/>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627" name="OTLSHAPE_T_ee3775e7d23c4806ad4b72b89b481dc6_JoinedDate" hidden="1"/>
          <p:cNvSpPr txBox="1"/>
          <p:nvPr>
            <p:custDataLst>
              <p:tags r:id="rId100"/>
            </p:custDataLst>
          </p:nvPr>
        </p:nvSpPr>
        <p:spPr>
          <a:xfrm>
            <a:off x="0" y="596044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28" name="OTLSHAPE_T_ee3775e7d23c4806ad4b72b89b481dc6_StartDate"/>
          <p:cNvSpPr txBox="1"/>
          <p:nvPr>
            <p:custDataLst>
              <p:tags r:id="rId101"/>
            </p:custDataLst>
          </p:nvPr>
        </p:nvSpPr>
        <p:spPr>
          <a:xfrm>
            <a:off x="6613934" y="6000030"/>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5/10/2005</a:t>
            </a:r>
          </a:p>
        </p:txBody>
      </p:sp>
      <p:sp>
        <p:nvSpPr>
          <p:cNvPr id="1629" name="OTLSHAPE_T_ee3775e7d23c4806ad4b72b89b481dc6_Title"/>
          <p:cNvSpPr txBox="1"/>
          <p:nvPr>
            <p:custDataLst>
              <p:tags r:id="rId102"/>
            </p:custDataLst>
          </p:nvPr>
        </p:nvSpPr>
        <p:spPr>
          <a:xfrm>
            <a:off x="7213586" y="5805424"/>
            <a:ext cx="7239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Moving/PCS</a:t>
            </a:r>
          </a:p>
        </p:txBody>
      </p:sp>
      <p:sp>
        <p:nvSpPr>
          <p:cNvPr id="1630" name="OTLSHAPE_T_ee3775e7d23c4806ad4b72b89b481dc6_EndDate"/>
          <p:cNvSpPr txBox="1"/>
          <p:nvPr>
            <p:custDataLst>
              <p:tags r:id="rId103"/>
            </p:custDataLst>
          </p:nvPr>
        </p:nvSpPr>
        <p:spPr>
          <a:xfrm>
            <a:off x="7354130" y="6000030"/>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6/1/2005</a:t>
            </a:r>
          </a:p>
        </p:txBody>
      </p:sp>
      <p:sp>
        <p:nvSpPr>
          <p:cNvPr id="1631" name="TextBox 1630"/>
          <p:cNvSpPr txBox="1"/>
          <p:nvPr/>
        </p:nvSpPr>
        <p:spPr>
          <a:xfrm>
            <a:off x="254000" y="612868"/>
            <a:ext cx="3007555" cy="707886"/>
          </a:xfrm>
          <a:prstGeom prst="rect">
            <a:avLst/>
          </a:prstGeom>
          <a:noFill/>
        </p:spPr>
        <p:txBody>
          <a:bodyPr wrap="none" rtlCol="0">
            <a:spAutoFit/>
          </a:bodyPr>
          <a:lstStyle/>
          <a:p>
            <a:r>
              <a:rPr lang="en-US" sz="1000" b="1" dirty="0"/>
              <a:t>Disclaimer</a:t>
            </a:r>
          </a:p>
          <a:p>
            <a:r>
              <a:rPr lang="en-US" sz="1000" dirty="0"/>
              <a:t>-The year was arbitrary (made in 2016)</a:t>
            </a:r>
          </a:p>
          <a:p>
            <a:r>
              <a:rPr lang="en-US" sz="1000" dirty="0"/>
              <a:t>-Dates are approximated – but close – verify your year</a:t>
            </a:r>
          </a:p>
          <a:p>
            <a:r>
              <a:rPr lang="en-US" sz="1000" dirty="0"/>
              <a:t>-*ERAS/Civilian Match only for selected applicants</a:t>
            </a:r>
          </a:p>
        </p:txBody>
      </p:sp>
      <p:sp>
        <p:nvSpPr>
          <p:cNvPr id="1632" name="TextBox 1631"/>
          <p:cNvSpPr txBox="1"/>
          <p:nvPr/>
        </p:nvSpPr>
        <p:spPr>
          <a:xfrm>
            <a:off x="193688" y="212802"/>
            <a:ext cx="4246484" cy="369332"/>
          </a:xfrm>
          <a:prstGeom prst="rect">
            <a:avLst/>
          </a:prstGeom>
          <a:noFill/>
        </p:spPr>
        <p:txBody>
          <a:bodyPr wrap="none" rtlCol="0">
            <a:spAutoFit/>
          </a:bodyPr>
          <a:lstStyle/>
          <a:p>
            <a:r>
              <a:rPr lang="en-US" b="1" dirty="0"/>
              <a:t>(ARMY) Med School </a:t>
            </a:r>
            <a:r>
              <a:rPr lang="en-US" b="1" dirty="0">
                <a:sym typeface="Wingdings" panose="05000000000000000000" pitchFamily="2" charset="2"/>
              </a:rPr>
              <a:t></a:t>
            </a:r>
            <a:r>
              <a:rPr lang="en-US" b="1" dirty="0"/>
              <a:t> Residency Timeline</a:t>
            </a:r>
          </a:p>
        </p:txBody>
      </p:sp>
    </p:spTree>
    <p:custDataLst>
      <p:tags r:id="rId1"/>
    </p:custDataLst>
    <p:extLst>
      <p:ext uri="{BB962C8B-B14F-4D97-AF65-F5344CB8AC3E}">
        <p14:creationId xmlns:p14="http://schemas.microsoft.com/office/powerpoint/2010/main" val="192726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21" name="OTLSHAPE_M_c296ab731b0d45faa7b3f0295255d2de_Connector1"/>
          <p:cNvCxnSpPr/>
          <p:nvPr>
            <p:custDataLst>
              <p:tags r:id="rId2"/>
            </p:custDataLst>
          </p:nvPr>
        </p:nvCxnSpPr>
        <p:spPr>
          <a:xfrm>
            <a:off x="6482477" y="3429000"/>
            <a:ext cx="0" cy="448522"/>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20" name="OTLSHAPE_M_a62a986d9cf346b6a9ae6cf257f1a69d_Connector1"/>
          <p:cNvCxnSpPr/>
          <p:nvPr>
            <p:custDataLst>
              <p:tags r:id="rId3"/>
            </p:custDataLst>
          </p:nvPr>
        </p:nvCxnSpPr>
        <p:spPr>
          <a:xfrm>
            <a:off x="6189835" y="3429000"/>
            <a:ext cx="0" cy="913765"/>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9" name="OTLSHAPE_M_18ac71fec0bf4c0bbfe1d8e276f91f6a_Connector1"/>
          <p:cNvCxnSpPr/>
          <p:nvPr>
            <p:custDataLst>
              <p:tags r:id="rId4"/>
            </p:custDataLst>
          </p:nvPr>
        </p:nvCxnSpPr>
        <p:spPr>
          <a:xfrm>
            <a:off x="4523723" y="3429000"/>
            <a:ext cx="0" cy="448522"/>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8" name="OTLSHAPE_M_e06a9b383d92440a9a8ab31def88ab77_Connector1"/>
          <p:cNvCxnSpPr/>
          <p:nvPr>
            <p:custDataLst>
              <p:tags r:id="rId5"/>
            </p:custDataLst>
          </p:nvPr>
        </p:nvCxnSpPr>
        <p:spPr>
          <a:xfrm>
            <a:off x="7309680" y="2428960"/>
            <a:ext cx="0" cy="619040"/>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7" name="OTLSHAPE_M_2854fda2bfbf4f42b35c99326e266d54_Connector3"/>
          <p:cNvCxnSpPr/>
          <p:nvPr>
            <p:custDataLst>
              <p:tags r:id="rId6"/>
            </p:custDataLst>
          </p:nvPr>
        </p:nvCxnSpPr>
        <p:spPr>
          <a:xfrm>
            <a:off x="7013135" y="2832100"/>
            <a:ext cx="0" cy="21590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6" name="OTLSHAPE_M_2854fda2bfbf4f42b35c99326e266d54_Connector2"/>
          <p:cNvCxnSpPr/>
          <p:nvPr>
            <p:custDataLst>
              <p:tags r:id="rId7"/>
            </p:custDataLst>
          </p:nvPr>
        </p:nvCxnSpPr>
        <p:spPr>
          <a:xfrm>
            <a:off x="7013135" y="2651675"/>
            <a:ext cx="0" cy="2540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5" name="OTLSHAPE_M_2854fda2bfbf4f42b35c99326e266d54_Connector1"/>
          <p:cNvCxnSpPr/>
          <p:nvPr>
            <p:custDataLst>
              <p:tags r:id="rId8"/>
            </p:custDataLst>
          </p:nvPr>
        </p:nvCxnSpPr>
        <p:spPr>
          <a:xfrm>
            <a:off x="7013135" y="1793198"/>
            <a:ext cx="0" cy="517440"/>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4" name="OTLSHAPE_M_9d1034d31ef7460483d8962826d3ad58_Connector4"/>
          <p:cNvCxnSpPr/>
          <p:nvPr>
            <p:custDataLst>
              <p:tags r:id="rId9"/>
            </p:custDataLst>
          </p:nvPr>
        </p:nvCxnSpPr>
        <p:spPr>
          <a:xfrm>
            <a:off x="6658063" y="2832100"/>
            <a:ext cx="0" cy="21590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3" name="OTLSHAPE_M_9d1034d31ef7460483d8962826d3ad58_Connector3"/>
          <p:cNvCxnSpPr/>
          <p:nvPr>
            <p:custDataLst>
              <p:tags r:id="rId10"/>
            </p:custDataLst>
          </p:nvPr>
        </p:nvCxnSpPr>
        <p:spPr>
          <a:xfrm>
            <a:off x="6658063" y="2651675"/>
            <a:ext cx="0" cy="2540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2" name="OTLSHAPE_M_9d1034d31ef7460483d8962826d3ad58_Connector2"/>
          <p:cNvCxnSpPr/>
          <p:nvPr>
            <p:custDataLst>
              <p:tags r:id="rId11"/>
            </p:custDataLst>
          </p:nvPr>
        </p:nvCxnSpPr>
        <p:spPr>
          <a:xfrm>
            <a:off x="6658063" y="2015913"/>
            <a:ext cx="0" cy="294725"/>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1" name="OTLSHAPE_M_9d1034d31ef7460483d8962826d3ad58_Connector1"/>
          <p:cNvCxnSpPr/>
          <p:nvPr>
            <p:custDataLst>
              <p:tags r:id="rId12"/>
            </p:custDataLst>
          </p:nvPr>
        </p:nvCxnSpPr>
        <p:spPr>
          <a:xfrm>
            <a:off x="6658063" y="1327954"/>
            <a:ext cx="0" cy="517440"/>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10" name="OTLSHAPE_M_cca600fca03a475492c99cdfd8b56fed_Connector2"/>
          <p:cNvCxnSpPr/>
          <p:nvPr>
            <p:custDataLst>
              <p:tags r:id="rId13"/>
            </p:custDataLst>
          </p:nvPr>
        </p:nvCxnSpPr>
        <p:spPr>
          <a:xfrm>
            <a:off x="6498085" y="2015913"/>
            <a:ext cx="0" cy="1032087"/>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9" name="OTLSHAPE_M_cca600fca03a475492c99cdfd8b56fed_Connector1"/>
          <p:cNvCxnSpPr/>
          <p:nvPr>
            <p:custDataLst>
              <p:tags r:id="rId14"/>
            </p:custDataLst>
          </p:nvPr>
        </p:nvCxnSpPr>
        <p:spPr>
          <a:xfrm>
            <a:off x="6498085" y="862711"/>
            <a:ext cx="0" cy="982684"/>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8" name="OTLSHAPE_M_6e0414c6d23d420caec5f9694d79a3f6_Connector1"/>
          <p:cNvCxnSpPr/>
          <p:nvPr>
            <p:custDataLst>
              <p:tags r:id="rId15"/>
            </p:custDataLst>
          </p:nvPr>
        </p:nvCxnSpPr>
        <p:spPr>
          <a:xfrm>
            <a:off x="6416145" y="2514219"/>
            <a:ext cx="0" cy="533781"/>
          </a:xfrm>
          <a:prstGeom prst="line">
            <a:avLst/>
          </a:prstGeom>
          <a:ln w="7620" cap="flat" cmpd="sng" algn="ctr">
            <a:solidFill>
              <a:schemeClr val="accent4">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7" name="OTLSHAPE_M_7a5a5cc5df9845f5bc9188369ebb9d5f_Connector2"/>
          <p:cNvCxnSpPr/>
          <p:nvPr>
            <p:custDataLst>
              <p:tags r:id="rId16"/>
            </p:custDataLst>
          </p:nvPr>
        </p:nvCxnSpPr>
        <p:spPr>
          <a:xfrm>
            <a:off x="6299088" y="2015913"/>
            <a:ext cx="0" cy="1032087"/>
          </a:xfrm>
          <a:prstGeom prst="line">
            <a:avLst/>
          </a:prstGeom>
          <a:ln w="762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6" name="OTLSHAPE_M_7a5a5cc5df9845f5bc9188369ebb9d5f_Connector1"/>
          <p:cNvCxnSpPr/>
          <p:nvPr>
            <p:custDataLst>
              <p:tags r:id="rId17"/>
            </p:custDataLst>
          </p:nvPr>
        </p:nvCxnSpPr>
        <p:spPr>
          <a:xfrm>
            <a:off x="6299088" y="397468"/>
            <a:ext cx="0" cy="1447927"/>
          </a:xfrm>
          <a:prstGeom prst="line">
            <a:avLst/>
          </a:prstGeom>
          <a:ln w="762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5" name="OTLSHAPE_M_19e3ed14b2f641909a4273e9c34955e9_Connector1"/>
          <p:cNvCxnSpPr/>
          <p:nvPr>
            <p:custDataLst>
              <p:tags r:id="rId18"/>
            </p:custDataLst>
          </p:nvPr>
        </p:nvCxnSpPr>
        <p:spPr>
          <a:xfrm>
            <a:off x="5292398" y="1963716"/>
            <a:ext cx="0" cy="1084284"/>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4" name="OTLSHAPE_M_f57f9185636241959223f5b1a3b2b7e4_Connector1"/>
          <p:cNvCxnSpPr/>
          <p:nvPr>
            <p:custDataLst>
              <p:tags r:id="rId19"/>
            </p:custDataLst>
          </p:nvPr>
        </p:nvCxnSpPr>
        <p:spPr>
          <a:xfrm>
            <a:off x="2471324" y="2599478"/>
            <a:ext cx="0" cy="448522"/>
          </a:xfrm>
          <a:prstGeom prst="line">
            <a:avLst/>
          </a:prstGeom>
          <a:ln w="7620" cap="flat" cmpd="sng" algn="ctr">
            <a:solidFill>
              <a:srgbClr val="0072BC">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03" name="OTLSHAPE_M_adc3e9c61f7c4b7281b7cd68e11d10b6_Connector1"/>
          <p:cNvCxnSpPr/>
          <p:nvPr>
            <p:custDataLst>
              <p:tags r:id="rId20"/>
            </p:custDataLst>
          </p:nvPr>
        </p:nvCxnSpPr>
        <p:spPr>
          <a:xfrm>
            <a:off x="1901647" y="2134235"/>
            <a:ext cx="0" cy="913765"/>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88" name="OTLSHAPE_TB_00000000000000000000000000000000_LeftEndCaps" hidden="1"/>
          <p:cNvSpPr txBox="1"/>
          <p:nvPr>
            <p:custDataLst>
              <p:tags r:id="rId21"/>
            </p:custDataLst>
          </p:nvPr>
        </p:nvSpPr>
        <p:spPr>
          <a:xfrm>
            <a:off x="254000"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2001</a:t>
            </a:r>
          </a:p>
        </p:txBody>
      </p:sp>
      <p:sp>
        <p:nvSpPr>
          <p:cNvPr id="1689" name="OTLSHAPE_TB_00000000000000000000000000000000_RightEndCaps" hidden="1"/>
          <p:cNvSpPr txBox="1"/>
          <p:nvPr>
            <p:custDataLst>
              <p:tags r:id="rId22"/>
            </p:custDataLst>
          </p:nvPr>
        </p:nvSpPr>
        <p:spPr>
          <a:xfrm>
            <a:off x="8426534"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2005</a:t>
            </a:r>
          </a:p>
        </p:txBody>
      </p:sp>
      <p:sp>
        <p:nvSpPr>
          <p:cNvPr id="1690" name="OTLSHAPE_TB_00000000000000000000000000000000_ScaleContainer"/>
          <p:cNvSpPr/>
          <p:nvPr>
            <p:custDataLst>
              <p:tags r:id="rId23"/>
            </p:custDataLst>
          </p:nvPr>
        </p:nvSpPr>
        <p:spPr>
          <a:xfrm>
            <a:off x="844465" y="3048000"/>
            <a:ext cx="7467600" cy="381000"/>
          </a:xfrm>
          <a:prstGeom prst="roundRect">
            <a:avLst>
              <a:gd name="adj" fmla="val 100000"/>
            </a:avLst>
          </a:prstGeom>
          <a:solidFill>
            <a:srgbClr val="44546A"/>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1" name="OTLSHAPE_TB_00000000000000000000000000000000_ElapsedTime" hidden="1"/>
          <p:cNvSpPr/>
          <p:nvPr>
            <p:custDataLst>
              <p:tags r:id="rId24"/>
            </p:custDataLst>
          </p:nvPr>
        </p:nvSpPr>
        <p:spPr>
          <a:xfrm>
            <a:off x="0" y="0"/>
            <a:ext cx="0" cy="0"/>
          </a:xfrm>
          <a:prstGeom prst="roundRect">
            <a:avLst>
              <a:gd name="adj" fmla="val 100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2" name="OTLSHAPE_TB_00000000000000000000000000000000_TodayMarkerShape" hidden="1"/>
          <p:cNvSpPr/>
          <p:nvPr>
            <p:custDataLst>
              <p:tags r:id="rId25"/>
            </p:custDataLst>
          </p:nvPr>
        </p:nvSpPr>
        <p:spPr>
          <a:xfrm>
            <a:off x="955137" y="3429000"/>
            <a:ext cx="108857" cy="127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3" name="OTLSHAPE_TB_00000000000000000000000000000000_TodayMarkerText" hidden="1"/>
          <p:cNvSpPr txBox="1"/>
          <p:nvPr>
            <p:custDataLst>
              <p:tags r:id="rId26"/>
            </p:custDataLst>
          </p:nvPr>
        </p:nvSpPr>
        <p:spPr>
          <a:xfrm>
            <a:off x="1009565" y="35560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1694" name="OTLSHAPE_TB_00000000000000000000000000000000_TimescaleInterval1"/>
          <p:cNvSpPr txBox="1"/>
          <p:nvPr>
            <p:custDataLst>
              <p:tags r:id="rId27"/>
            </p:custDataLst>
          </p:nvPr>
        </p:nvSpPr>
        <p:spPr>
          <a:xfrm>
            <a:off x="1073065"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1</a:t>
            </a:r>
            <a:r>
              <a:rPr lang="en-US" sz="1200" spc="-20" baseline="30000" dirty="0">
                <a:solidFill>
                  <a:schemeClr val="lt1"/>
                </a:solidFill>
                <a:latin typeface="Calibri" panose="020F0502020204030204" pitchFamily="34" charset="0"/>
              </a:rPr>
              <a:t>st</a:t>
            </a:r>
            <a:r>
              <a:rPr lang="en-US" sz="1200" spc="-20" dirty="0">
                <a:solidFill>
                  <a:schemeClr val="lt1"/>
                </a:solidFill>
                <a:latin typeface="Calibri" panose="020F0502020204030204" pitchFamily="34" charset="0"/>
              </a:rPr>
              <a:t> Year</a:t>
            </a:r>
          </a:p>
        </p:txBody>
      </p:sp>
      <p:cxnSp>
        <p:nvCxnSpPr>
          <p:cNvPr id="1695" name="OTLSHAPE_TB_00000000000000000000000000000000_Separator1"/>
          <p:cNvCxnSpPr/>
          <p:nvPr>
            <p:custDataLst>
              <p:tags r:id="rId28"/>
            </p:custDataLst>
          </p:nvPr>
        </p:nvCxnSpPr>
        <p:spPr>
          <a:xfrm>
            <a:off x="2433759"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96" name="OTLSHAPE_TB_00000000000000000000000000000000_TimescaleInterval2"/>
          <p:cNvSpPr txBox="1"/>
          <p:nvPr>
            <p:custDataLst>
              <p:tags r:id="rId29"/>
            </p:custDataLst>
          </p:nvPr>
        </p:nvSpPr>
        <p:spPr>
          <a:xfrm>
            <a:off x="2497259"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2</a:t>
            </a:r>
            <a:r>
              <a:rPr lang="en-US" sz="1200" spc="-20" baseline="30000" dirty="0">
                <a:solidFill>
                  <a:schemeClr val="lt1"/>
                </a:solidFill>
                <a:latin typeface="Calibri" panose="020F0502020204030204" pitchFamily="34" charset="0"/>
              </a:rPr>
              <a:t>nd</a:t>
            </a:r>
            <a:r>
              <a:rPr lang="en-US" sz="1200" spc="-20" dirty="0">
                <a:solidFill>
                  <a:schemeClr val="lt1"/>
                </a:solidFill>
                <a:latin typeface="Calibri" panose="020F0502020204030204" pitchFamily="34" charset="0"/>
              </a:rPr>
              <a:t> Year</a:t>
            </a:r>
          </a:p>
        </p:txBody>
      </p:sp>
      <p:cxnSp>
        <p:nvCxnSpPr>
          <p:cNvPr id="1697" name="OTLSHAPE_TB_00000000000000000000000000000000_Separator2"/>
          <p:cNvCxnSpPr/>
          <p:nvPr>
            <p:custDataLst>
              <p:tags r:id="rId30"/>
            </p:custDataLst>
          </p:nvPr>
        </p:nvCxnSpPr>
        <p:spPr>
          <a:xfrm>
            <a:off x="3857952"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98" name="OTLSHAPE_TB_00000000000000000000000000000000_TimescaleInterval3"/>
          <p:cNvSpPr txBox="1"/>
          <p:nvPr>
            <p:custDataLst>
              <p:tags r:id="rId31"/>
            </p:custDataLst>
          </p:nvPr>
        </p:nvSpPr>
        <p:spPr>
          <a:xfrm>
            <a:off x="3921452"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3</a:t>
            </a:r>
            <a:r>
              <a:rPr lang="en-US" sz="1200" spc="-20" baseline="30000" dirty="0">
                <a:solidFill>
                  <a:schemeClr val="lt1"/>
                </a:solidFill>
                <a:latin typeface="Calibri" panose="020F0502020204030204" pitchFamily="34" charset="0"/>
              </a:rPr>
              <a:t>rd</a:t>
            </a:r>
            <a:r>
              <a:rPr lang="en-US" sz="1200" spc="-20" dirty="0">
                <a:solidFill>
                  <a:schemeClr val="lt1"/>
                </a:solidFill>
                <a:latin typeface="Calibri" panose="020F0502020204030204" pitchFamily="34" charset="0"/>
              </a:rPr>
              <a:t> Year</a:t>
            </a:r>
          </a:p>
        </p:txBody>
      </p:sp>
      <p:cxnSp>
        <p:nvCxnSpPr>
          <p:cNvPr id="1699" name="OTLSHAPE_TB_00000000000000000000000000000000_Separator3"/>
          <p:cNvCxnSpPr/>
          <p:nvPr>
            <p:custDataLst>
              <p:tags r:id="rId32"/>
            </p:custDataLst>
          </p:nvPr>
        </p:nvCxnSpPr>
        <p:spPr>
          <a:xfrm>
            <a:off x="5282146"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00" name="OTLSHAPE_TB_00000000000000000000000000000000_TimescaleInterval4"/>
          <p:cNvSpPr txBox="1"/>
          <p:nvPr>
            <p:custDataLst>
              <p:tags r:id="rId33"/>
            </p:custDataLst>
          </p:nvPr>
        </p:nvSpPr>
        <p:spPr>
          <a:xfrm>
            <a:off x="5345646"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4</a:t>
            </a:r>
            <a:r>
              <a:rPr lang="en-US" sz="1200" spc="-20" baseline="30000" dirty="0">
                <a:solidFill>
                  <a:schemeClr val="lt1"/>
                </a:solidFill>
                <a:latin typeface="Calibri" panose="020F0502020204030204" pitchFamily="34" charset="0"/>
              </a:rPr>
              <a:t>th</a:t>
            </a:r>
            <a:r>
              <a:rPr lang="en-US" sz="1200" spc="-20" dirty="0">
                <a:solidFill>
                  <a:schemeClr val="lt1"/>
                </a:solidFill>
                <a:latin typeface="Calibri" panose="020F0502020204030204" pitchFamily="34" charset="0"/>
              </a:rPr>
              <a:t>Year</a:t>
            </a:r>
          </a:p>
        </p:txBody>
      </p:sp>
      <p:cxnSp>
        <p:nvCxnSpPr>
          <p:cNvPr id="1701" name="OTLSHAPE_TB_00000000000000000000000000000000_Separator4"/>
          <p:cNvCxnSpPr/>
          <p:nvPr>
            <p:custDataLst>
              <p:tags r:id="rId34"/>
            </p:custDataLst>
          </p:nvPr>
        </p:nvCxnSpPr>
        <p:spPr>
          <a:xfrm>
            <a:off x="6710241"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22" name="OTLSHAPE_M_adc3e9c61f7c4b7281b7cd68e11d10b6_Title"/>
          <p:cNvSpPr txBox="1"/>
          <p:nvPr>
            <p:custDataLst>
              <p:tags r:id="rId35"/>
            </p:custDataLst>
          </p:nvPr>
        </p:nvSpPr>
        <p:spPr>
          <a:xfrm>
            <a:off x="2123897" y="2015913"/>
            <a:ext cx="1270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First Day Med School!</a:t>
            </a:r>
          </a:p>
        </p:txBody>
      </p:sp>
      <p:sp>
        <p:nvSpPr>
          <p:cNvPr id="1723" name="OTLSHAPE_M_adc3e9c61f7c4b7281b7cd68e11d10b6_Date"/>
          <p:cNvSpPr txBox="1"/>
          <p:nvPr>
            <p:custDataLst>
              <p:tags r:id="rId36"/>
            </p:custDataLst>
          </p:nvPr>
        </p:nvSpPr>
        <p:spPr>
          <a:xfrm>
            <a:off x="2123897" y="2211832"/>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8/15/2001</a:t>
            </a:r>
          </a:p>
        </p:txBody>
      </p:sp>
      <p:sp>
        <p:nvSpPr>
          <p:cNvPr id="1724" name="OTLSHAPE_M_adc3e9c61f7c4b7281b7cd68e11d10b6_Shape"/>
          <p:cNvSpPr/>
          <p:nvPr>
            <p:custDataLst>
              <p:tags r:id="rId37"/>
            </p:custDataLst>
          </p:nvPr>
        </p:nvSpPr>
        <p:spPr>
          <a:xfrm rot="16200000">
            <a:off x="1927047" y="2134235"/>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5" name="OTLSHAPE_M_f57f9185636241959223f5b1a3b2b7e4_Title"/>
          <p:cNvSpPr txBox="1"/>
          <p:nvPr>
            <p:custDataLst>
              <p:tags r:id="rId38"/>
            </p:custDataLst>
          </p:nvPr>
        </p:nvSpPr>
        <p:spPr>
          <a:xfrm>
            <a:off x="2693574" y="2481157"/>
            <a:ext cx="13716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Schedule COT/AMP 101</a:t>
            </a:r>
          </a:p>
        </p:txBody>
      </p:sp>
      <p:sp>
        <p:nvSpPr>
          <p:cNvPr id="1726" name="OTLSHAPE_M_f57f9185636241959223f5b1a3b2b7e4_Date"/>
          <p:cNvSpPr txBox="1"/>
          <p:nvPr>
            <p:custDataLst>
              <p:tags r:id="rId39"/>
            </p:custDataLst>
          </p:nvPr>
        </p:nvSpPr>
        <p:spPr>
          <a:xfrm>
            <a:off x="2693574"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1/8/2002</a:t>
            </a:r>
          </a:p>
        </p:txBody>
      </p:sp>
      <p:sp>
        <p:nvSpPr>
          <p:cNvPr id="1727" name="OTLSHAPE_M_f57f9185636241959223f5b1a3b2b7e4_Shape"/>
          <p:cNvSpPr/>
          <p:nvPr>
            <p:custDataLst>
              <p:tags r:id="rId40"/>
            </p:custDataLst>
          </p:nvPr>
        </p:nvSpPr>
        <p:spPr>
          <a:xfrm rot="16200000">
            <a:off x="2496724" y="2599478"/>
            <a:ext cx="165100" cy="165100"/>
          </a:xfrm>
          <a:prstGeom prst="flowChartMerge">
            <a:avLst/>
          </a:prstGeom>
          <a:solidFill>
            <a:srgbClr val="0072BC"/>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8" name="OTLSHAPE_M_19e3ed14b2f641909a4273e9c34955e9_Title"/>
          <p:cNvSpPr txBox="1"/>
          <p:nvPr>
            <p:custDataLst>
              <p:tags r:id="rId41"/>
            </p:custDataLst>
          </p:nvPr>
        </p:nvSpPr>
        <p:spPr>
          <a:xfrm>
            <a:off x="5514648" y="1845395"/>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Schedule Away Rotations</a:t>
            </a:r>
          </a:p>
        </p:txBody>
      </p:sp>
      <p:sp>
        <p:nvSpPr>
          <p:cNvPr id="1729" name="OTLSHAPE_M_19e3ed14b2f641909a4273e9c34955e9_Date"/>
          <p:cNvSpPr txBox="1"/>
          <p:nvPr>
            <p:custDataLst>
              <p:tags r:id="rId42"/>
            </p:custDataLst>
          </p:nvPr>
        </p:nvSpPr>
        <p:spPr>
          <a:xfrm>
            <a:off x="5514648" y="2041313"/>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1/1/2004</a:t>
            </a:r>
          </a:p>
        </p:txBody>
      </p:sp>
      <p:sp>
        <p:nvSpPr>
          <p:cNvPr id="1730" name="OTLSHAPE_M_19e3ed14b2f641909a4273e9c34955e9_Shape"/>
          <p:cNvSpPr/>
          <p:nvPr>
            <p:custDataLst>
              <p:tags r:id="rId43"/>
            </p:custDataLst>
          </p:nvPr>
        </p:nvSpPr>
        <p:spPr>
          <a:xfrm rot="16200000">
            <a:off x="5317798" y="1963716"/>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1" name="OTLSHAPE_M_7a5a5cc5df9845f5bc9188369ebb9d5f_Title"/>
          <p:cNvSpPr txBox="1"/>
          <p:nvPr>
            <p:custDataLst>
              <p:tags r:id="rId44"/>
            </p:custDataLst>
          </p:nvPr>
        </p:nvSpPr>
        <p:spPr>
          <a:xfrm>
            <a:off x="6521338" y="279146"/>
            <a:ext cx="9017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*ERAS App Due</a:t>
            </a:r>
          </a:p>
        </p:txBody>
      </p:sp>
      <p:sp>
        <p:nvSpPr>
          <p:cNvPr id="1732" name="OTLSHAPE_M_7a5a5cc5df9845f5bc9188369ebb9d5f_Date"/>
          <p:cNvSpPr txBox="1"/>
          <p:nvPr>
            <p:custDataLst>
              <p:tags r:id="rId45"/>
            </p:custDataLst>
          </p:nvPr>
        </p:nvSpPr>
        <p:spPr>
          <a:xfrm>
            <a:off x="6521338" y="47506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9/15/2004</a:t>
            </a:r>
          </a:p>
        </p:txBody>
      </p:sp>
      <p:sp>
        <p:nvSpPr>
          <p:cNvPr id="1733" name="OTLSHAPE_M_7a5a5cc5df9845f5bc9188369ebb9d5f_Shape"/>
          <p:cNvSpPr/>
          <p:nvPr>
            <p:custDataLst>
              <p:tags r:id="rId46"/>
            </p:custDataLst>
          </p:nvPr>
        </p:nvSpPr>
        <p:spPr>
          <a:xfrm rot="16200000">
            <a:off x="6324488" y="397468"/>
            <a:ext cx="165100" cy="165100"/>
          </a:xfrm>
          <a:prstGeom prst="flowChartMerge">
            <a:avLst/>
          </a:prstGeom>
          <a:solidFill>
            <a:schemeClr val="dk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4" name="OTLSHAPE_M_6e0414c6d23d420caec5f9694d79a3f6_Title"/>
          <p:cNvSpPr txBox="1"/>
          <p:nvPr>
            <p:custDataLst>
              <p:tags r:id="rId47"/>
            </p:custDataLst>
          </p:nvPr>
        </p:nvSpPr>
        <p:spPr>
          <a:xfrm>
            <a:off x="6638395" y="2310638"/>
            <a:ext cx="558800" cy="341037"/>
          </a:xfrm>
          <a:prstGeom prst="rect">
            <a:avLst/>
          </a:prstGeom>
          <a:noFill/>
        </p:spPr>
        <p:txBody>
          <a:bodyPr vert="horz" wrap="square" lIns="0" tIns="0" rIns="0" bIns="0" rtlCol="0" anchor="ctr" anchorCtr="0">
            <a:noAutofit/>
          </a:bodyPr>
          <a:lstStyle/>
          <a:p>
            <a:r>
              <a:rPr lang="en-US" sz="1100" b="1">
                <a:solidFill>
                  <a:schemeClr val="dk1"/>
                </a:solidFill>
                <a:latin typeface="Calibri" panose="020F0502020204030204" pitchFamily="34" charset="0"/>
              </a:rPr>
              <a:t>Rank List Due</a:t>
            </a:r>
          </a:p>
        </p:txBody>
      </p:sp>
      <p:sp>
        <p:nvSpPr>
          <p:cNvPr id="1735" name="OTLSHAPE_M_6e0414c6d23d420caec5f9694d79a3f6_Date"/>
          <p:cNvSpPr txBox="1"/>
          <p:nvPr>
            <p:custDataLst>
              <p:tags r:id="rId48"/>
            </p:custDataLst>
          </p:nvPr>
        </p:nvSpPr>
        <p:spPr>
          <a:xfrm>
            <a:off x="6638395" y="2677075"/>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10/15/2004</a:t>
            </a:r>
          </a:p>
        </p:txBody>
      </p:sp>
      <p:sp>
        <p:nvSpPr>
          <p:cNvPr id="1736" name="OTLSHAPE_M_6e0414c6d23d420caec5f9694d79a3f6_Shape"/>
          <p:cNvSpPr/>
          <p:nvPr>
            <p:custDataLst>
              <p:tags r:id="rId49"/>
            </p:custDataLst>
          </p:nvPr>
        </p:nvSpPr>
        <p:spPr>
          <a:xfrm rot="16200000">
            <a:off x="6441545" y="2514219"/>
            <a:ext cx="165100" cy="165100"/>
          </a:xfrm>
          <a:prstGeom prst="flowChartMerge">
            <a:avLst/>
          </a:prstGeom>
          <a:solidFill>
            <a:schemeClr val="accent4"/>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OTLSHAPE_M_cca600fca03a475492c99cdfd8b56fed_Title"/>
          <p:cNvSpPr txBox="1"/>
          <p:nvPr>
            <p:custDataLst>
              <p:tags r:id="rId50"/>
            </p:custDataLst>
          </p:nvPr>
        </p:nvSpPr>
        <p:spPr>
          <a:xfrm>
            <a:off x="6720335" y="744389"/>
            <a:ext cx="14224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Programs Rank Students</a:t>
            </a:r>
          </a:p>
        </p:txBody>
      </p:sp>
      <p:sp>
        <p:nvSpPr>
          <p:cNvPr id="1738" name="OTLSHAPE_M_cca600fca03a475492c99cdfd8b56fed_Date"/>
          <p:cNvSpPr txBox="1"/>
          <p:nvPr>
            <p:custDataLst>
              <p:tags r:id="rId51"/>
            </p:custDataLst>
          </p:nvPr>
        </p:nvSpPr>
        <p:spPr>
          <a:xfrm>
            <a:off x="6720335" y="940308"/>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11/5/2004</a:t>
            </a:r>
          </a:p>
        </p:txBody>
      </p:sp>
      <p:sp>
        <p:nvSpPr>
          <p:cNvPr id="1739" name="OTLSHAPE_M_cca600fca03a475492c99cdfd8b56fed_Shape"/>
          <p:cNvSpPr/>
          <p:nvPr>
            <p:custDataLst>
              <p:tags r:id="rId52"/>
            </p:custDataLst>
          </p:nvPr>
        </p:nvSpPr>
        <p:spPr>
          <a:xfrm rot="16200000">
            <a:off x="6523485" y="862711"/>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0" name="OTLSHAPE_M_9d1034d31ef7460483d8962826d3ad58_Title"/>
          <p:cNvSpPr txBox="1"/>
          <p:nvPr>
            <p:custDataLst>
              <p:tags r:id="rId53"/>
            </p:custDataLst>
          </p:nvPr>
        </p:nvSpPr>
        <p:spPr>
          <a:xfrm>
            <a:off x="6880313" y="1209633"/>
            <a:ext cx="850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Match Results </a:t>
            </a:r>
          </a:p>
        </p:txBody>
      </p:sp>
      <p:sp>
        <p:nvSpPr>
          <p:cNvPr id="1741" name="OTLSHAPE_M_9d1034d31ef7460483d8962826d3ad58_Date"/>
          <p:cNvSpPr txBox="1"/>
          <p:nvPr>
            <p:custDataLst>
              <p:tags r:id="rId54"/>
            </p:custDataLst>
          </p:nvPr>
        </p:nvSpPr>
        <p:spPr>
          <a:xfrm>
            <a:off x="6880313" y="1405551"/>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12/16/2004</a:t>
            </a:r>
          </a:p>
        </p:txBody>
      </p:sp>
      <p:sp>
        <p:nvSpPr>
          <p:cNvPr id="1742" name="OTLSHAPE_M_9d1034d31ef7460483d8962826d3ad58_Shape"/>
          <p:cNvSpPr/>
          <p:nvPr>
            <p:custDataLst>
              <p:tags r:id="rId55"/>
            </p:custDataLst>
          </p:nvPr>
        </p:nvSpPr>
        <p:spPr>
          <a:xfrm rot="16200000">
            <a:off x="6683463" y="1327954"/>
            <a:ext cx="165100" cy="165100"/>
          </a:xfrm>
          <a:prstGeom prst="flowChartMerge">
            <a:avLst/>
          </a:prstGeom>
          <a:solidFill>
            <a:schemeClr val="accent6"/>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3" name="OTLSHAPE_M_2854fda2bfbf4f42b35c99326e266d54_Title"/>
          <p:cNvSpPr txBox="1"/>
          <p:nvPr>
            <p:custDataLst>
              <p:tags r:id="rId56"/>
            </p:custDataLst>
          </p:nvPr>
        </p:nvSpPr>
        <p:spPr>
          <a:xfrm>
            <a:off x="7235385" y="1674876"/>
            <a:ext cx="9017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*Civilian Match</a:t>
            </a:r>
          </a:p>
        </p:txBody>
      </p:sp>
      <p:sp>
        <p:nvSpPr>
          <p:cNvPr id="1744" name="OTLSHAPE_M_2854fda2bfbf4f42b35c99326e266d54_Date"/>
          <p:cNvSpPr txBox="1"/>
          <p:nvPr>
            <p:custDataLst>
              <p:tags r:id="rId57"/>
            </p:custDataLst>
          </p:nvPr>
        </p:nvSpPr>
        <p:spPr>
          <a:xfrm>
            <a:off x="7235385" y="187079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3/17/2005</a:t>
            </a:r>
          </a:p>
        </p:txBody>
      </p:sp>
      <p:sp>
        <p:nvSpPr>
          <p:cNvPr id="1745" name="OTLSHAPE_M_2854fda2bfbf4f42b35c99326e266d54_Shape"/>
          <p:cNvSpPr/>
          <p:nvPr>
            <p:custDataLst>
              <p:tags r:id="rId58"/>
            </p:custDataLst>
          </p:nvPr>
        </p:nvSpPr>
        <p:spPr>
          <a:xfrm rot="16200000">
            <a:off x="7038535" y="1793198"/>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6" name="OTLSHAPE_M_e06a9b383d92440a9a8ab31def88ab77_Title"/>
          <p:cNvSpPr txBox="1"/>
          <p:nvPr>
            <p:custDataLst>
              <p:tags r:id="rId59"/>
            </p:custDataLst>
          </p:nvPr>
        </p:nvSpPr>
        <p:spPr>
          <a:xfrm>
            <a:off x="7531930" y="2140119"/>
            <a:ext cx="635000" cy="511556"/>
          </a:xfrm>
          <a:prstGeom prst="rect">
            <a:avLst/>
          </a:prstGeom>
          <a:noFill/>
        </p:spPr>
        <p:txBody>
          <a:bodyPr vert="horz" wrap="square" lIns="0" tIns="0" rIns="0" bIns="0" rtlCol="0" anchor="ctr" anchorCtr="0">
            <a:noAutofit/>
          </a:bodyPr>
          <a:lstStyle/>
          <a:p>
            <a:r>
              <a:rPr lang="en-US" sz="1100" b="1" spc="-8">
                <a:solidFill>
                  <a:schemeClr val="dk1"/>
                </a:solidFill>
                <a:latin typeface="Calibri" panose="020F0502020204030204" pitchFamily="34" charset="0"/>
              </a:rPr>
              <a:t>First Day Military Residency!</a:t>
            </a:r>
          </a:p>
        </p:txBody>
      </p:sp>
      <p:sp>
        <p:nvSpPr>
          <p:cNvPr id="1747" name="OTLSHAPE_M_e06a9b383d92440a9a8ab31def88ab77_Date"/>
          <p:cNvSpPr txBox="1"/>
          <p:nvPr>
            <p:custDataLst>
              <p:tags r:id="rId60"/>
            </p:custDataLst>
          </p:nvPr>
        </p:nvSpPr>
        <p:spPr>
          <a:xfrm>
            <a:off x="7531930"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6/1/2005</a:t>
            </a:r>
          </a:p>
        </p:txBody>
      </p:sp>
      <p:sp>
        <p:nvSpPr>
          <p:cNvPr id="1748" name="OTLSHAPE_M_e06a9b383d92440a9a8ab31def88ab77_Shape"/>
          <p:cNvSpPr/>
          <p:nvPr>
            <p:custDataLst>
              <p:tags r:id="rId61"/>
            </p:custDataLst>
          </p:nvPr>
        </p:nvSpPr>
        <p:spPr>
          <a:xfrm rot="16200000">
            <a:off x="7335080" y="2428960"/>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9" name="OTLSHAPE_M_18ac71fec0bf4c0bbfe1d8e276f91f6a_Title"/>
          <p:cNvSpPr txBox="1"/>
          <p:nvPr>
            <p:custDataLst>
              <p:tags r:id="rId62"/>
            </p:custDataLst>
          </p:nvPr>
        </p:nvSpPr>
        <p:spPr>
          <a:xfrm>
            <a:off x="4745973" y="3825325"/>
            <a:ext cx="4191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 STEP 1</a:t>
            </a:r>
          </a:p>
        </p:txBody>
      </p:sp>
      <p:sp>
        <p:nvSpPr>
          <p:cNvPr id="1750" name="OTLSHAPE_M_18ac71fec0bf4c0bbfe1d8e276f91f6a_Date"/>
          <p:cNvSpPr txBox="1"/>
          <p:nvPr>
            <p:custDataLst>
              <p:tags r:id="rId63"/>
            </p:custDataLst>
          </p:nvPr>
        </p:nvSpPr>
        <p:spPr>
          <a:xfrm>
            <a:off x="4745973"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6/18/2003</a:t>
            </a:r>
          </a:p>
        </p:txBody>
      </p:sp>
      <p:sp>
        <p:nvSpPr>
          <p:cNvPr id="1751" name="OTLSHAPE_M_18ac71fec0bf4c0bbfe1d8e276f91f6a_Shape"/>
          <p:cNvSpPr/>
          <p:nvPr>
            <p:custDataLst>
              <p:tags r:id="rId64"/>
            </p:custDataLst>
          </p:nvPr>
        </p:nvSpPr>
        <p:spPr>
          <a:xfrm rot="16200000">
            <a:off x="4549123" y="3712422"/>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OTLSHAPE_M_a62a986d9cf346b6a9ae6cf257f1a69d_Title"/>
          <p:cNvSpPr txBox="1"/>
          <p:nvPr>
            <p:custDataLst>
              <p:tags r:id="rId65"/>
            </p:custDataLst>
          </p:nvPr>
        </p:nvSpPr>
        <p:spPr>
          <a:xfrm>
            <a:off x="6412085" y="4290568"/>
            <a:ext cx="3810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STEP 2</a:t>
            </a:r>
          </a:p>
        </p:txBody>
      </p:sp>
      <p:sp>
        <p:nvSpPr>
          <p:cNvPr id="1753" name="OTLSHAPE_M_a62a986d9cf346b6a9ae6cf257f1a69d_Date"/>
          <p:cNvSpPr txBox="1"/>
          <p:nvPr>
            <p:custDataLst>
              <p:tags r:id="rId66"/>
            </p:custDataLst>
          </p:nvPr>
        </p:nvSpPr>
        <p:spPr>
          <a:xfrm>
            <a:off x="6412085" y="4110143"/>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8/18/2004</a:t>
            </a:r>
          </a:p>
        </p:txBody>
      </p:sp>
      <p:sp>
        <p:nvSpPr>
          <p:cNvPr id="1754" name="OTLSHAPE_M_a62a986d9cf346b6a9ae6cf257f1a69d_Shape"/>
          <p:cNvSpPr/>
          <p:nvPr>
            <p:custDataLst>
              <p:tags r:id="rId67"/>
            </p:custDataLst>
          </p:nvPr>
        </p:nvSpPr>
        <p:spPr>
          <a:xfrm rot="16200000">
            <a:off x="6215235" y="4177665"/>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5" name="OTLSHAPE_M_c296ab731b0d45faa7b3f0295255d2de_Title"/>
          <p:cNvSpPr txBox="1"/>
          <p:nvPr>
            <p:custDataLst>
              <p:tags r:id="rId68"/>
            </p:custDataLst>
          </p:nvPr>
        </p:nvSpPr>
        <p:spPr>
          <a:xfrm>
            <a:off x="6704727" y="3825325"/>
            <a:ext cx="495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CS Exam</a:t>
            </a:r>
          </a:p>
        </p:txBody>
      </p:sp>
      <p:sp>
        <p:nvSpPr>
          <p:cNvPr id="1756" name="OTLSHAPE_M_c296ab731b0d45faa7b3f0295255d2de_Date"/>
          <p:cNvSpPr txBox="1"/>
          <p:nvPr>
            <p:custDataLst>
              <p:tags r:id="rId69"/>
            </p:custDataLst>
          </p:nvPr>
        </p:nvSpPr>
        <p:spPr>
          <a:xfrm>
            <a:off x="6704727"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11/1/2004</a:t>
            </a:r>
          </a:p>
        </p:txBody>
      </p:sp>
      <p:sp>
        <p:nvSpPr>
          <p:cNvPr id="1757" name="OTLSHAPE_M_c296ab731b0d45faa7b3f0295255d2de_Shape"/>
          <p:cNvSpPr/>
          <p:nvPr>
            <p:custDataLst>
              <p:tags r:id="rId70"/>
            </p:custDataLst>
          </p:nvPr>
        </p:nvSpPr>
        <p:spPr>
          <a:xfrm rot="16200000">
            <a:off x="6507877" y="3712422"/>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8" name="OTLSHAPE_T_68f0932d2f484dd7802a80a9a1d9eeb3_Shape"/>
          <p:cNvSpPr/>
          <p:nvPr>
            <p:custDataLst>
              <p:tags r:id="rId71"/>
            </p:custDataLst>
          </p:nvPr>
        </p:nvSpPr>
        <p:spPr>
          <a:xfrm>
            <a:off x="3089278" y="4834805"/>
            <a:ext cx="190500" cy="203200"/>
          </a:xfrm>
          <a:prstGeom prst="roundRect">
            <a:avLst>
              <a:gd name="adj" fmla="val 100000"/>
            </a:avLst>
          </a:prstGeom>
          <a:solidFill>
            <a:srgbClr val="0072BC"/>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OTLSHAPE_T_68f0932d2f484dd7802a80a9a1d9eeb3_ShapePercentage" hidden="1"/>
          <p:cNvSpPr/>
          <p:nvPr>
            <p:custDataLst>
              <p:tags r:id="rId72"/>
            </p:custDataLst>
          </p:nvPr>
        </p:nvSpPr>
        <p:spPr>
          <a:xfrm>
            <a:off x="3089278" y="483480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0" name="OTLSHAPE_T_68f0932d2f484dd7802a80a9a1d9eeb3_Duration" hidden="1"/>
          <p:cNvSpPr txBox="1"/>
          <p:nvPr>
            <p:custDataLst>
              <p:tags r:id="rId73"/>
            </p:custDataLst>
          </p:nvPr>
        </p:nvSpPr>
        <p:spPr>
          <a:xfrm>
            <a:off x="0" y="466428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34 days</a:t>
            </a:r>
          </a:p>
        </p:txBody>
      </p:sp>
      <p:sp>
        <p:nvSpPr>
          <p:cNvPr id="1761" name="OTLSHAPE_T_68f0932d2f484dd7802a80a9a1d9eeb3_TextPercentage" hidden="1"/>
          <p:cNvSpPr txBox="1"/>
          <p:nvPr>
            <p:custDataLst>
              <p:tags r:id="rId74"/>
            </p:custDataLst>
          </p:nvPr>
        </p:nvSpPr>
        <p:spPr>
          <a:xfrm>
            <a:off x="0" y="4819311"/>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762" name="OTLSHAPE_T_68f0932d2f484dd7802a80a9a1d9eeb3_JoinedDate" hidden="1"/>
          <p:cNvSpPr txBox="1"/>
          <p:nvPr>
            <p:custDataLst>
              <p:tags r:id="rId75"/>
            </p:custDataLst>
          </p:nvPr>
        </p:nvSpPr>
        <p:spPr>
          <a:xfrm>
            <a:off x="0" y="481931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63" name="OTLSHAPE_T_68f0932d2f484dd7802a80a9a1d9eeb3_StartDate"/>
          <p:cNvSpPr txBox="1"/>
          <p:nvPr>
            <p:custDataLst>
              <p:tags r:id="rId76"/>
            </p:custDataLst>
          </p:nvPr>
        </p:nvSpPr>
        <p:spPr>
          <a:xfrm>
            <a:off x="2489626" y="4858893"/>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6/18/2002</a:t>
            </a:r>
          </a:p>
        </p:txBody>
      </p:sp>
      <p:sp>
        <p:nvSpPr>
          <p:cNvPr id="1764" name="OTLSHAPE_T_68f0932d2f484dd7802a80a9a1d9eeb3_Title"/>
          <p:cNvSpPr txBox="1"/>
          <p:nvPr>
            <p:custDataLst>
              <p:tags r:id="rId77"/>
            </p:custDataLst>
          </p:nvPr>
        </p:nvSpPr>
        <p:spPr>
          <a:xfrm>
            <a:off x="3089278" y="4664287"/>
            <a:ext cx="9906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COT (+-) AMP101</a:t>
            </a:r>
          </a:p>
        </p:txBody>
      </p:sp>
      <p:sp>
        <p:nvSpPr>
          <p:cNvPr id="1765" name="OTLSHAPE_T_68f0932d2f484dd7802a80a9a1d9eeb3_EndDate"/>
          <p:cNvSpPr txBox="1"/>
          <p:nvPr>
            <p:custDataLst>
              <p:tags r:id="rId78"/>
            </p:custDataLst>
          </p:nvPr>
        </p:nvSpPr>
        <p:spPr>
          <a:xfrm>
            <a:off x="3327369" y="4858893"/>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8/4/2002</a:t>
            </a:r>
          </a:p>
        </p:txBody>
      </p:sp>
      <p:sp>
        <p:nvSpPr>
          <p:cNvPr id="1766" name="OTLSHAPE_T_79b2bb27713f4cc686c1de5f54939fcc_Shape"/>
          <p:cNvSpPr/>
          <p:nvPr>
            <p:custDataLst>
              <p:tags r:id="rId79"/>
            </p:custDataLst>
          </p:nvPr>
        </p:nvSpPr>
        <p:spPr>
          <a:xfrm>
            <a:off x="5524064" y="5101505"/>
            <a:ext cx="952500" cy="203200"/>
          </a:xfrm>
          <a:prstGeom prst="roundRect">
            <a:avLst>
              <a:gd name="adj" fmla="val 100000"/>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7" name="OTLSHAPE_T_79b2bb27713f4cc686c1de5f54939fcc_ShapePercentage" hidden="1"/>
          <p:cNvSpPr/>
          <p:nvPr>
            <p:custDataLst>
              <p:tags r:id="rId80"/>
            </p:custDataLst>
          </p:nvPr>
        </p:nvSpPr>
        <p:spPr>
          <a:xfrm>
            <a:off x="5524064" y="5101505"/>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8" name="OTLSHAPE_T_79b2bb27713f4cc686c1de5f54939fcc_Duration" hidden="1"/>
          <p:cNvSpPr txBox="1"/>
          <p:nvPr>
            <p:custDataLst>
              <p:tags r:id="rId81"/>
            </p:custDataLst>
          </p:nvPr>
        </p:nvSpPr>
        <p:spPr>
          <a:xfrm>
            <a:off x="0" y="510150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173 days</a:t>
            </a:r>
          </a:p>
        </p:txBody>
      </p:sp>
      <p:sp>
        <p:nvSpPr>
          <p:cNvPr id="1769" name="OTLSHAPE_T_79b2bb27713f4cc686c1de5f54939fcc_TextPercentage" hidden="1"/>
          <p:cNvSpPr txBox="1"/>
          <p:nvPr>
            <p:custDataLst>
              <p:tags r:id="rId82"/>
            </p:custDataLst>
          </p:nvPr>
        </p:nvSpPr>
        <p:spPr>
          <a:xfrm>
            <a:off x="0" y="525653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770" name="OTLSHAPE_T_79b2bb27713f4cc686c1de5f54939fcc_JoinedDate" hidden="1"/>
          <p:cNvSpPr txBox="1"/>
          <p:nvPr>
            <p:custDataLst>
              <p:tags r:id="rId83"/>
            </p:custDataLst>
          </p:nvPr>
        </p:nvSpPr>
        <p:spPr>
          <a:xfrm>
            <a:off x="0" y="525653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71" name="OTLSHAPE_T_79b2bb27713f4cc686c1de5f54939fcc_StartDate"/>
          <p:cNvSpPr txBox="1"/>
          <p:nvPr>
            <p:custDataLst>
              <p:tags r:id="rId84"/>
            </p:custDataLst>
          </p:nvPr>
        </p:nvSpPr>
        <p:spPr>
          <a:xfrm>
            <a:off x="4988801" y="5125593"/>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3/3/2004</a:t>
            </a:r>
          </a:p>
        </p:txBody>
      </p:sp>
      <p:sp>
        <p:nvSpPr>
          <p:cNvPr id="1772" name="OTLSHAPE_T_79b2bb27713f4cc686c1de5f54939fcc_EndDate"/>
          <p:cNvSpPr txBox="1"/>
          <p:nvPr>
            <p:custDataLst>
              <p:tags r:id="rId85"/>
            </p:custDataLst>
          </p:nvPr>
        </p:nvSpPr>
        <p:spPr>
          <a:xfrm>
            <a:off x="6523025" y="5125593"/>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10/31/2004</a:t>
            </a:r>
          </a:p>
        </p:txBody>
      </p:sp>
      <p:sp>
        <p:nvSpPr>
          <p:cNvPr id="1773" name="OTLSHAPE_T_79b2bb27713f4cc686c1de5f54939fcc_Title"/>
          <p:cNvSpPr txBox="1"/>
          <p:nvPr>
            <p:custDataLst>
              <p:tags r:id="rId86"/>
            </p:custDataLst>
          </p:nvPr>
        </p:nvSpPr>
        <p:spPr>
          <a:xfrm>
            <a:off x="5545643" y="5117846"/>
            <a:ext cx="914400" cy="170519"/>
          </a:xfrm>
          <a:prstGeom prst="rect">
            <a:avLst/>
          </a:prstGeom>
          <a:noFill/>
        </p:spPr>
        <p:txBody>
          <a:bodyPr vert="horz" wrap="square" lIns="0" tIns="0" rIns="0" bIns="0" rtlCol="0" anchor="ctr" anchorCtr="0">
            <a:spAutoFit/>
          </a:bodyPr>
          <a:lstStyle/>
          <a:p>
            <a:pPr algn="ctr"/>
            <a:r>
              <a:rPr lang="en-US" sz="1100" b="1" spc="-10">
                <a:solidFill>
                  <a:schemeClr val="dk1"/>
                </a:solidFill>
                <a:latin typeface="Calibri" panose="020F0502020204030204" pitchFamily="34" charset="0"/>
              </a:rPr>
              <a:t>Away Rotations</a:t>
            </a:r>
          </a:p>
        </p:txBody>
      </p:sp>
      <p:sp>
        <p:nvSpPr>
          <p:cNvPr id="1774" name="OTLSHAPE_T_10f2de8a547f4e2a888a47e272d72c2f_Shape"/>
          <p:cNvSpPr/>
          <p:nvPr>
            <p:custDataLst>
              <p:tags r:id="rId87"/>
            </p:custDataLst>
          </p:nvPr>
        </p:nvSpPr>
        <p:spPr>
          <a:xfrm>
            <a:off x="6690732" y="5538724"/>
            <a:ext cx="254000" cy="203200"/>
          </a:xfrm>
          <a:prstGeom prst="roundRect">
            <a:avLst>
              <a:gd name="adj" fmla="val 100000"/>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5" name="OTLSHAPE_T_10f2de8a547f4e2a888a47e272d72c2f_ShapePercentage" hidden="1"/>
          <p:cNvSpPr/>
          <p:nvPr>
            <p:custDataLst>
              <p:tags r:id="rId88"/>
            </p:custDataLst>
          </p:nvPr>
        </p:nvSpPr>
        <p:spPr>
          <a:xfrm>
            <a:off x="6690732" y="5538724"/>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OTLSHAPE_T_10f2de8a547f4e2a888a47e272d72c2f_Duration" hidden="1"/>
          <p:cNvSpPr txBox="1"/>
          <p:nvPr>
            <p:custDataLst>
              <p:tags r:id="rId89"/>
            </p:custDataLst>
          </p:nvPr>
        </p:nvSpPr>
        <p:spPr>
          <a:xfrm>
            <a:off x="0" y="536820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47 days</a:t>
            </a:r>
          </a:p>
        </p:txBody>
      </p:sp>
      <p:sp>
        <p:nvSpPr>
          <p:cNvPr id="1777" name="OTLSHAPE_T_10f2de8a547f4e2a888a47e272d72c2f_TextPercentage" hidden="1"/>
          <p:cNvSpPr txBox="1"/>
          <p:nvPr>
            <p:custDataLst>
              <p:tags r:id="rId90"/>
            </p:custDataLst>
          </p:nvPr>
        </p:nvSpPr>
        <p:spPr>
          <a:xfrm>
            <a:off x="0" y="552323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778" name="OTLSHAPE_T_10f2de8a547f4e2a888a47e272d72c2f_JoinedDate" hidden="1"/>
          <p:cNvSpPr txBox="1"/>
          <p:nvPr>
            <p:custDataLst>
              <p:tags r:id="rId91"/>
            </p:custDataLst>
          </p:nvPr>
        </p:nvSpPr>
        <p:spPr>
          <a:xfrm>
            <a:off x="0" y="552323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79" name="OTLSHAPE_T_10f2de8a547f4e2a888a47e272d72c2f_StartDate"/>
          <p:cNvSpPr txBox="1"/>
          <p:nvPr>
            <p:custDataLst>
              <p:tags r:id="rId92"/>
            </p:custDataLst>
          </p:nvPr>
        </p:nvSpPr>
        <p:spPr>
          <a:xfrm>
            <a:off x="6026691" y="5562812"/>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12/27/2004</a:t>
            </a:r>
          </a:p>
        </p:txBody>
      </p:sp>
      <p:sp>
        <p:nvSpPr>
          <p:cNvPr id="1780" name="OTLSHAPE_T_10f2de8a547f4e2a888a47e272d72c2f_Title"/>
          <p:cNvSpPr txBox="1"/>
          <p:nvPr>
            <p:custDataLst>
              <p:tags r:id="rId93"/>
            </p:custDataLst>
          </p:nvPr>
        </p:nvSpPr>
        <p:spPr>
          <a:xfrm>
            <a:off x="6690732" y="5368205"/>
            <a:ext cx="10668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Civilian Interviews</a:t>
            </a:r>
          </a:p>
        </p:txBody>
      </p:sp>
      <p:sp>
        <p:nvSpPr>
          <p:cNvPr id="1781" name="OTLSHAPE_T_10f2de8a547f4e2a888a47e272d72c2f_EndDate"/>
          <p:cNvSpPr txBox="1"/>
          <p:nvPr>
            <p:custDataLst>
              <p:tags r:id="rId94"/>
            </p:custDataLst>
          </p:nvPr>
        </p:nvSpPr>
        <p:spPr>
          <a:xfrm>
            <a:off x="6995155" y="5562812"/>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3/1/2005</a:t>
            </a:r>
          </a:p>
        </p:txBody>
      </p:sp>
      <p:sp>
        <p:nvSpPr>
          <p:cNvPr id="1782" name="OTLSHAPE_T_ee3775e7d23c4806ad4b72b89b481dc6_Shape"/>
          <p:cNvSpPr/>
          <p:nvPr>
            <p:custDataLst>
              <p:tags r:id="rId95"/>
            </p:custDataLst>
          </p:nvPr>
        </p:nvSpPr>
        <p:spPr>
          <a:xfrm>
            <a:off x="7213586" y="5975943"/>
            <a:ext cx="101600" cy="203200"/>
          </a:xfrm>
          <a:prstGeom prst="roundRect">
            <a:avLst>
              <a:gd name="adj" fmla="val 100000"/>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OTLSHAPE_T_ee3775e7d23c4806ad4b72b89b481dc6_ShapePercentage" hidden="1"/>
          <p:cNvSpPr/>
          <p:nvPr>
            <p:custDataLst>
              <p:tags r:id="rId96"/>
            </p:custDataLst>
          </p:nvPr>
        </p:nvSpPr>
        <p:spPr>
          <a:xfrm>
            <a:off x="7213586" y="5975943"/>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4" name="OTLSHAPE_T_ee3775e7d23c4806ad4b72b89b481dc6_Duration" hidden="1"/>
          <p:cNvSpPr txBox="1"/>
          <p:nvPr>
            <p:custDataLst>
              <p:tags r:id="rId97"/>
            </p:custDataLst>
          </p:nvPr>
        </p:nvSpPr>
        <p:spPr>
          <a:xfrm>
            <a:off x="0" y="5805424"/>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 days</a:t>
            </a:r>
          </a:p>
        </p:txBody>
      </p:sp>
      <p:sp>
        <p:nvSpPr>
          <p:cNvPr id="1785" name="OTLSHAPE_T_ee3775e7d23c4806ad4b72b89b481dc6_TextPercentage" hidden="1"/>
          <p:cNvSpPr txBox="1"/>
          <p:nvPr>
            <p:custDataLst>
              <p:tags r:id="rId98"/>
            </p:custDataLst>
          </p:nvPr>
        </p:nvSpPr>
        <p:spPr>
          <a:xfrm>
            <a:off x="0" y="5960449"/>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786" name="OTLSHAPE_T_ee3775e7d23c4806ad4b72b89b481dc6_JoinedDate" hidden="1"/>
          <p:cNvSpPr txBox="1"/>
          <p:nvPr>
            <p:custDataLst>
              <p:tags r:id="rId99"/>
            </p:custDataLst>
          </p:nvPr>
        </p:nvSpPr>
        <p:spPr>
          <a:xfrm>
            <a:off x="0" y="596044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87" name="OTLSHAPE_T_ee3775e7d23c4806ad4b72b89b481dc6_StartDate"/>
          <p:cNvSpPr txBox="1"/>
          <p:nvPr>
            <p:custDataLst>
              <p:tags r:id="rId100"/>
            </p:custDataLst>
          </p:nvPr>
        </p:nvSpPr>
        <p:spPr>
          <a:xfrm>
            <a:off x="6613934" y="6000030"/>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5/10/2005</a:t>
            </a:r>
          </a:p>
        </p:txBody>
      </p:sp>
      <p:sp>
        <p:nvSpPr>
          <p:cNvPr id="1788" name="OTLSHAPE_T_ee3775e7d23c4806ad4b72b89b481dc6_Title"/>
          <p:cNvSpPr txBox="1"/>
          <p:nvPr>
            <p:custDataLst>
              <p:tags r:id="rId101"/>
            </p:custDataLst>
          </p:nvPr>
        </p:nvSpPr>
        <p:spPr>
          <a:xfrm>
            <a:off x="7213586" y="5805424"/>
            <a:ext cx="7239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Moving/PCS</a:t>
            </a:r>
          </a:p>
        </p:txBody>
      </p:sp>
      <p:sp>
        <p:nvSpPr>
          <p:cNvPr id="1789" name="OTLSHAPE_T_ee3775e7d23c4806ad4b72b89b481dc6_EndDate"/>
          <p:cNvSpPr txBox="1"/>
          <p:nvPr>
            <p:custDataLst>
              <p:tags r:id="rId102"/>
            </p:custDataLst>
          </p:nvPr>
        </p:nvSpPr>
        <p:spPr>
          <a:xfrm>
            <a:off x="7354130" y="6000030"/>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6/1/2005</a:t>
            </a:r>
          </a:p>
        </p:txBody>
      </p:sp>
      <p:sp>
        <p:nvSpPr>
          <p:cNvPr id="1790" name="OTLSHAPE_T_c68aa743724a43cd804e24f60876e2e5_Shape"/>
          <p:cNvSpPr/>
          <p:nvPr>
            <p:custDataLst>
              <p:tags r:id="rId103"/>
            </p:custDataLst>
          </p:nvPr>
        </p:nvSpPr>
        <p:spPr>
          <a:xfrm>
            <a:off x="1657281" y="6413161"/>
            <a:ext cx="177800" cy="203200"/>
          </a:xfrm>
          <a:prstGeom prst="roundRect">
            <a:avLst>
              <a:gd name="adj" fmla="val 100000"/>
            </a:avLst>
          </a:prstGeom>
          <a:solidFill>
            <a:schemeClr val="dk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1" name="OTLSHAPE_T_c68aa743724a43cd804e24f60876e2e5_ShapePercentage" hidden="1"/>
          <p:cNvSpPr/>
          <p:nvPr>
            <p:custDataLst>
              <p:tags r:id="rId104"/>
            </p:custDataLst>
          </p:nvPr>
        </p:nvSpPr>
        <p:spPr>
          <a:xfrm>
            <a:off x="1657281" y="6413161"/>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OTLSHAPE_T_c68aa743724a43cd804e24f60876e2e5_Duration" hidden="1"/>
          <p:cNvSpPr txBox="1"/>
          <p:nvPr>
            <p:custDataLst>
              <p:tags r:id="rId105"/>
            </p:custDataLst>
          </p:nvPr>
        </p:nvSpPr>
        <p:spPr>
          <a:xfrm>
            <a:off x="0" y="6242643"/>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30 days</a:t>
            </a:r>
          </a:p>
        </p:txBody>
      </p:sp>
      <p:sp>
        <p:nvSpPr>
          <p:cNvPr id="1793" name="OTLSHAPE_T_c68aa743724a43cd804e24f60876e2e5_TextPercentage" hidden="1"/>
          <p:cNvSpPr txBox="1"/>
          <p:nvPr>
            <p:custDataLst>
              <p:tags r:id="rId106"/>
            </p:custDataLst>
          </p:nvPr>
        </p:nvSpPr>
        <p:spPr>
          <a:xfrm>
            <a:off x="0" y="639766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794" name="OTLSHAPE_T_c68aa743724a43cd804e24f60876e2e5_JoinedDate" hidden="1"/>
          <p:cNvSpPr txBox="1"/>
          <p:nvPr>
            <p:custDataLst>
              <p:tags r:id="rId107"/>
            </p:custDataLst>
          </p:nvPr>
        </p:nvSpPr>
        <p:spPr>
          <a:xfrm>
            <a:off x="0" y="639766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95" name="OTLSHAPE_T_c68aa743724a43cd804e24f60876e2e5_StartDate"/>
          <p:cNvSpPr txBox="1"/>
          <p:nvPr>
            <p:custDataLst>
              <p:tags r:id="rId108"/>
            </p:custDataLst>
          </p:nvPr>
        </p:nvSpPr>
        <p:spPr>
          <a:xfrm>
            <a:off x="1057629" y="6437249"/>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6/16/2001</a:t>
            </a:r>
          </a:p>
        </p:txBody>
      </p:sp>
      <p:sp>
        <p:nvSpPr>
          <p:cNvPr id="1796" name="OTLSHAPE_T_c68aa743724a43cd804e24f60876e2e5_Title"/>
          <p:cNvSpPr txBox="1"/>
          <p:nvPr>
            <p:custDataLst>
              <p:tags r:id="rId109"/>
            </p:custDataLst>
          </p:nvPr>
        </p:nvSpPr>
        <p:spPr>
          <a:xfrm>
            <a:off x="1657281" y="6242643"/>
            <a:ext cx="6223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*COT Early</a:t>
            </a:r>
          </a:p>
        </p:txBody>
      </p:sp>
      <p:sp>
        <p:nvSpPr>
          <p:cNvPr id="1797" name="OTLSHAPE_T_c68aa743724a43cd804e24f60876e2e5_EndDate"/>
          <p:cNvSpPr txBox="1"/>
          <p:nvPr>
            <p:custDataLst>
              <p:tags r:id="rId110"/>
            </p:custDataLst>
          </p:nvPr>
        </p:nvSpPr>
        <p:spPr>
          <a:xfrm>
            <a:off x="1875862" y="6437249"/>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7/28/2001</a:t>
            </a:r>
          </a:p>
        </p:txBody>
      </p:sp>
      <p:sp>
        <p:nvSpPr>
          <p:cNvPr id="1631" name="TextBox 1630"/>
          <p:cNvSpPr txBox="1"/>
          <p:nvPr/>
        </p:nvSpPr>
        <p:spPr>
          <a:xfrm>
            <a:off x="254000" y="721409"/>
            <a:ext cx="3007555" cy="707886"/>
          </a:xfrm>
          <a:prstGeom prst="rect">
            <a:avLst/>
          </a:prstGeom>
          <a:noFill/>
        </p:spPr>
        <p:txBody>
          <a:bodyPr wrap="none" rtlCol="0">
            <a:spAutoFit/>
          </a:bodyPr>
          <a:lstStyle/>
          <a:p>
            <a:r>
              <a:rPr lang="en-US" sz="1000" b="1" dirty="0"/>
              <a:t>Disclaimer</a:t>
            </a:r>
          </a:p>
          <a:p>
            <a:r>
              <a:rPr lang="en-US" sz="1000" dirty="0"/>
              <a:t>-The year was arbitrary (made in 2016)</a:t>
            </a:r>
          </a:p>
          <a:p>
            <a:r>
              <a:rPr lang="en-US" sz="1000" dirty="0"/>
              <a:t>-Dates are approximated – but close – verify your year</a:t>
            </a:r>
          </a:p>
          <a:p>
            <a:r>
              <a:rPr lang="en-US" sz="1000" dirty="0"/>
              <a:t>-*ERAS/Civilian Match for ALL Air Force (limited ARMY)</a:t>
            </a:r>
          </a:p>
        </p:txBody>
      </p:sp>
      <p:sp>
        <p:nvSpPr>
          <p:cNvPr id="1632" name="TextBox 1631"/>
          <p:cNvSpPr txBox="1"/>
          <p:nvPr/>
        </p:nvSpPr>
        <p:spPr>
          <a:xfrm>
            <a:off x="193688" y="212802"/>
            <a:ext cx="4501682" cy="369332"/>
          </a:xfrm>
          <a:prstGeom prst="rect">
            <a:avLst/>
          </a:prstGeom>
          <a:noFill/>
        </p:spPr>
        <p:txBody>
          <a:bodyPr wrap="none" rtlCol="0">
            <a:spAutoFit/>
          </a:bodyPr>
          <a:lstStyle/>
          <a:p>
            <a:r>
              <a:rPr lang="en-US" b="1" dirty="0"/>
              <a:t>(Air Force) Med School </a:t>
            </a:r>
            <a:r>
              <a:rPr lang="en-US" b="1" dirty="0">
                <a:sym typeface="Wingdings" panose="05000000000000000000" pitchFamily="2" charset="2"/>
              </a:rPr>
              <a:t></a:t>
            </a:r>
            <a:r>
              <a:rPr lang="en-US" b="1" dirty="0"/>
              <a:t> Residency Timeline</a:t>
            </a:r>
          </a:p>
        </p:txBody>
      </p:sp>
    </p:spTree>
    <p:custDataLst>
      <p:tags r:id="rId1"/>
    </p:custDataLst>
    <p:extLst>
      <p:ext uri="{BB962C8B-B14F-4D97-AF65-F5344CB8AC3E}">
        <p14:creationId xmlns:p14="http://schemas.microsoft.com/office/powerpoint/2010/main" val="168837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5" name="OTLSHAPE_M_c296ab731b0d45faa7b3f0295255d2de_Connector1"/>
          <p:cNvCxnSpPr/>
          <p:nvPr>
            <p:custDataLst>
              <p:tags r:id="rId2"/>
            </p:custDataLst>
          </p:nvPr>
        </p:nvCxnSpPr>
        <p:spPr>
          <a:xfrm>
            <a:off x="6482477" y="3429000"/>
            <a:ext cx="0" cy="448522"/>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64" name="OTLSHAPE_M_7a5a5cc5df9845f5bc9188369ebb9d5f_Connector1"/>
          <p:cNvCxnSpPr/>
          <p:nvPr>
            <p:custDataLst>
              <p:tags r:id="rId3"/>
            </p:custDataLst>
          </p:nvPr>
        </p:nvCxnSpPr>
        <p:spPr>
          <a:xfrm>
            <a:off x="6299088" y="3429000"/>
            <a:ext cx="0" cy="913765"/>
          </a:xfrm>
          <a:prstGeom prst="line">
            <a:avLst/>
          </a:prstGeom>
          <a:ln w="7620" cap="flat" cmpd="sng" algn="ctr">
            <a:solidFill>
              <a:schemeClr val="dk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63" name="OTLSHAPE_M_a62a986d9cf346b6a9ae6cf257f1a69d_Connector1"/>
          <p:cNvCxnSpPr/>
          <p:nvPr>
            <p:custDataLst>
              <p:tags r:id="rId4"/>
            </p:custDataLst>
          </p:nvPr>
        </p:nvCxnSpPr>
        <p:spPr>
          <a:xfrm>
            <a:off x="6189835" y="3429000"/>
            <a:ext cx="0" cy="1379008"/>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62" name="OTLSHAPE_M_ac26adc4af464e508ea4d949ea17f6cb_Connector1"/>
          <p:cNvCxnSpPr/>
          <p:nvPr>
            <p:custDataLst>
              <p:tags r:id="rId5"/>
            </p:custDataLst>
          </p:nvPr>
        </p:nvCxnSpPr>
        <p:spPr>
          <a:xfrm>
            <a:off x="6057170" y="3429000"/>
            <a:ext cx="0" cy="1844252"/>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61" name="OTLSHAPE_M_18ac71fec0bf4c0bbfe1d8e276f91f6a_Connector1"/>
          <p:cNvCxnSpPr/>
          <p:nvPr>
            <p:custDataLst>
              <p:tags r:id="rId6"/>
            </p:custDataLst>
          </p:nvPr>
        </p:nvCxnSpPr>
        <p:spPr>
          <a:xfrm>
            <a:off x="4523723" y="3429000"/>
            <a:ext cx="0" cy="448522"/>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60" name="OTLSHAPE_M_e06a9b383d92440a9a8ab31def88ab77_Connector1"/>
          <p:cNvCxnSpPr/>
          <p:nvPr>
            <p:custDataLst>
              <p:tags r:id="rId7"/>
            </p:custDataLst>
          </p:nvPr>
        </p:nvCxnSpPr>
        <p:spPr>
          <a:xfrm>
            <a:off x="7309680" y="2428960"/>
            <a:ext cx="0" cy="619040"/>
          </a:xfrm>
          <a:prstGeom prst="line">
            <a:avLst/>
          </a:prstGeom>
          <a:ln w="7620" cap="flat" cmpd="sng" algn="ctr">
            <a:solidFill>
              <a:schemeClr val="accent3">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9" name="OTLSHAPE_M_2854fda2bfbf4f42b35c99326e266d54_Connector1"/>
          <p:cNvCxnSpPr/>
          <p:nvPr>
            <p:custDataLst>
              <p:tags r:id="rId8"/>
            </p:custDataLst>
          </p:nvPr>
        </p:nvCxnSpPr>
        <p:spPr>
          <a:xfrm>
            <a:off x="7013135" y="1793198"/>
            <a:ext cx="0" cy="1254802"/>
          </a:xfrm>
          <a:prstGeom prst="line">
            <a:avLst/>
          </a:prstGeom>
          <a:ln w="7620" cap="flat" cmpd="sng" algn="ctr">
            <a:solidFill>
              <a:schemeClr val="accent1">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8" name="OTLSHAPE_M_9d1034d31ef7460483d8962826d3ad58_Connector2"/>
          <p:cNvCxnSpPr/>
          <p:nvPr>
            <p:custDataLst>
              <p:tags r:id="rId9"/>
            </p:custDataLst>
          </p:nvPr>
        </p:nvCxnSpPr>
        <p:spPr>
          <a:xfrm>
            <a:off x="6658063" y="2651675"/>
            <a:ext cx="0" cy="396325"/>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7" name="OTLSHAPE_M_9d1034d31ef7460483d8962826d3ad58_Connector1"/>
          <p:cNvCxnSpPr/>
          <p:nvPr>
            <p:custDataLst>
              <p:tags r:id="rId10"/>
            </p:custDataLst>
          </p:nvPr>
        </p:nvCxnSpPr>
        <p:spPr>
          <a:xfrm>
            <a:off x="6658063" y="1327954"/>
            <a:ext cx="0" cy="1153202"/>
          </a:xfrm>
          <a:prstGeom prst="line">
            <a:avLst/>
          </a:prstGeom>
          <a:ln w="7620" cap="flat" cmpd="sng" algn="ctr">
            <a:solidFill>
              <a:schemeClr val="accent6">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6" name="OTLSHAPE_M_cca600fca03a475492c99cdfd8b56fed_Connector2"/>
          <p:cNvCxnSpPr/>
          <p:nvPr>
            <p:custDataLst>
              <p:tags r:id="rId11"/>
            </p:custDataLst>
          </p:nvPr>
        </p:nvCxnSpPr>
        <p:spPr>
          <a:xfrm>
            <a:off x="6498085" y="2651675"/>
            <a:ext cx="0" cy="396325"/>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5" name="OTLSHAPE_M_cca600fca03a475492c99cdfd8b56fed_Connector1"/>
          <p:cNvCxnSpPr/>
          <p:nvPr>
            <p:custDataLst>
              <p:tags r:id="rId12"/>
            </p:custDataLst>
          </p:nvPr>
        </p:nvCxnSpPr>
        <p:spPr>
          <a:xfrm>
            <a:off x="6498085" y="862711"/>
            <a:ext cx="0" cy="1618446"/>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4" name="OTLSHAPE_M_6e0414c6d23d420caec5f9694d79a3f6_Connector2"/>
          <p:cNvCxnSpPr/>
          <p:nvPr>
            <p:custDataLst>
              <p:tags r:id="rId13"/>
            </p:custDataLst>
          </p:nvPr>
        </p:nvCxnSpPr>
        <p:spPr>
          <a:xfrm>
            <a:off x="6416145" y="2651675"/>
            <a:ext cx="0" cy="396325"/>
          </a:xfrm>
          <a:prstGeom prst="line">
            <a:avLst/>
          </a:prstGeom>
          <a:ln w="7620" cap="flat" cmpd="sng" algn="ctr">
            <a:solidFill>
              <a:schemeClr val="accent4">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3" name="OTLSHAPE_M_6e0414c6d23d420caec5f9694d79a3f6_Connector1"/>
          <p:cNvCxnSpPr/>
          <p:nvPr>
            <p:custDataLst>
              <p:tags r:id="rId14"/>
            </p:custDataLst>
          </p:nvPr>
        </p:nvCxnSpPr>
        <p:spPr>
          <a:xfrm>
            <a:off x="6416145" y="397468"/>
            <a:ext cx="0" cy="2083689"/>
          </a:xfrm>
          <a:prstGeom prst="line">
            <a:avLst/>
          </a:prstGeom>
          <a:ln w="7620" cap="flat" cmpd="sng" algn="ctr">
            <a:solidFill>
              <a:schemeClr val="accent4">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2" name="OTLSHAPE_M_19e3ed14b2f641909a4273e9c34955e9_Connector1"/>
          <p:cNvCxnSpPr/>
          <p:nvPr>
            <p:custDataLst>
              <p:tags r:id="rId15"/>
            </p:custDataLst>
          </p:nvPr>
        </p:nvCxnSpPr>
        <p:spPr>
          <a:xfrm>
            <a:off x="5292398" y="2599478"/>
            <a:ext cx="0" cy="448522"/>
          </a:xfrm>
          <a:prstGeom prst="line">
            <a:avLst/>
          </a:prstGeom>
          <a:ln w="7620" cap="flat" cmpd="sng" algn="ctr">
            <a:solidFill>
              <a:schemeClr val="accent2">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1" name="OTLSHAPE_M_f57f9185636241959223f5b1a3b2b7e4_Connector1"/>
          <p:cNvCxnSpPr/>
          <p:nvPr>
            <p:custDataLst>
              <p:tags r:id="rId16"/>
            </p:custDataLst>
          </p:nvPr>
        </p:nvCxnSpPr>
        <p:spPr>
          <a:xfrm>
            <a:off x="2471324" y="2599478"/>
            <a:ext cx="0" cy="448522"/>
          </a:xfrm>
          <a:prstGeom prst="line">
            <a:avLst/>
          </a:prstGeom>
          <a:ln w="7620" cap="flat" cmpd="sng" algn="ctr">
            <a:solidFill>
              <a:srgbClr val="0072BC">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50" name="OTLSHAPE_M_adc3e9c61f7c4b7281b7cd68e11d10b6_Connector1"/>
          <p:cNvCxnSpPr/>
          <p:nvPr>
            <p:custDataLst>
              <p:tags r:id="rId17"/>
            </p:custDataLst>
          </p:nvPr>
        </p:nvCxnSpPr>
        <p:spPr>
          <a:xfrm>
            <a:off x="1901647" y="2134235"/>
            <a:ext cx="0" cy="913765"/>
          </a:xfrm>
          <a:prstGeom prst="line">
            <a:avLst/>
          </a:prstGeom>
          <a:ln w="7620" cap="flat" cmpd="sng" algn="ctr">
            <a:solidFill>
              <a:schemeClr val="accent5">
                <a:alpha val="4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35" name="OTLSHAPE_TB_00000000000000000000000000000000_LeftEndCaps" hidden="1"/>
          <p:cNvSpPr txBox="1"/>
          <p:nvPr>
            <p:custDataLst>
              <p:tags r:id="rId18"/>
            </p:custDataLst>
          </p:nvPr>
        </p:nvSpPr>
        <p:spPr>
          <a:xfrm>
            <a:off x="254000"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2001</a:t>
            </a:r>
          </a:p>
        </p:txBody>
      </p:sp>
      <p:sp>
        <p:nvSpPr>
          <p:cNvPr id="2136" name="OTLSHAPE_TB_00000000000000000000000000000000_RightEndCaps" hidden="1"/>
          <p:cNvSpPr txBox="1"/>
          <p:nvPr>
            <p:custDataLst>
              <p:tags r:id="rId19"/>
            </p:custDataLst>
          </p:nvPr>
        </p:nvSpPr>
        <p:spPr>
          <a:xfrm>
            <a:off x="8426534" y="30989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2005</a:t>
            </a:r>
          </a:p>
        </p:txBody>
      </p:sp>
      <p:sp>
        <p:nvSpPr>
          <p:cNvPr id="2137" name="OTLSHAPE_TB_00000000000000000000000000000000_ScaleContainer"/>
          <p:cNvSpPr/>
          <p:nvPr>
            <p:custDataLst>
              <p:tags r:id="rId20"/>
            </p:custDataLst>
          </p:nvPr>
        </p:nvSpPr>
        <p:spPr>
          <a:xfrm>
            <a:off x="844465" y="3048000"/>
            <a:ext cx="7467600" cy="381000"/>
          </a:xfrm>
          <a:prstGeom prst="roundRect">
            <a:avLst>
              <a:gd name="adj" fmla="val 100000"/>
            </a:avLst>
          </a:prstGeom>
          <a:solidFill>
            <a:srgbClr val="44546A"/>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8" name="OTLSHAPE_TB_00000000000000000000000000000000_ElapsedTime" hidden="1"/>
          <p:cNvSpPr/>
          <p:nvPr>
            <p:custDataLst>
              <p:tags r:id="rId21"/>
            </p:custDataLst>
          </p:nvPr>
        </p:nvSpPr>
        <p:spPr>
          <a:xfrm>
            <a:off x="0" y="0"/>
            <a:ext cx="0" cy="0"/>
          </a:xfrm>
          <a:prstGeom prst="roundRect">
            <a:avLst>
              <a:gd name="adj" fmla="val 100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9" name="OTLSHAPE_TB_00000000000000000000000000000000_TodayMarkerShape" hidden="1"/>
          <p:cNvSpPr/>
          <p:nvPr>
            <p:custDataLst>
              <p:tags r:id="rId22"/>
            </p:custDataLst>
          </p:nvPr>
        </p:nvSpPr>
        <p:spPr>
          <a:xfrm>
            <a:off x="955137" y="3429000"/>
            <a:ext cx="108857" cy="127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0" name="OTLSHAPE_TB_00000000000000000000000000000000_TodayMarkerText" hidden="1"/>
          <p:cNvSpPr txBox="1"/>
          <p:nvPr>
            <p:custDataLst>
              <p:tags r:id="rId23"/>
            </p:custDataLst>
          </p:nvPr>
        </p:nvSpPr>
        <p:spPr>
          <a:xfrm>
            <a:off x="1009565" y="35560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2141" name="OTLSHAPE_TB_00000000000000000000000000000000_TimescaleInterval1"/>
          <p:cNvSpPr txBox="1"/>
          <p:nvPr>
            <p:custDataLst>
              <p:tags r:id="rId24"/>
            </p:custDataLst>
          </p:nvPr>
        </p:nvSpPr>
        <p:spPr>
          <a:xfrm>
            <a:off x="1073065"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1</a:t>
            </a:r>
            <a:r>
              <a:rPr lang="en-US" sz="1200" spc="-20" baseline="30000" dirty="0">
                <a:solidFill>
                  <a:schemeClr val="lt1"/>
                </a:solidFill>
                <a:latin typeface="Calibri" panose="020F0502020204030204" pitchFamily="34" charset="0"/>
              </a:rPr>
              <a:t>st</a:t>
            </a:r>
            <a:r>
              <a:rPr lang="en-US" sz="1200" spc="-20" dirty="0">
                <a:solidFill>
                  <a:schemeClr val="lt1"/>
                </a:solidFill>
                <a:latin typeface="Calibri" panose="020F0502020204030204" pitchFamily="34" charset="0"/>
              </a:rPr>
              <a:t> Year</a:t>
            </a:r>
          </a:p>
        </p:txBody>
      </p:sp>
      <p:cxnSp>
        <p:nvCxnSpPr>
          <p:cNvPr id="2142" name="OTLSHAPE_TB_00000000000000000000000000000000_Separator1"/>
          <p:cNvCxnSpPr/>
          <p:nvPr>
            <p:custDataLst>
              <p:tags r:id="rId25"/>
            </p:custDataLst>
          </p:nvPr>
        </p:nvCxnSpPr>
        <p:spPr>
          <a:xfrm>
            <a:off x="2433759"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43" name="OTLSHAPE_TB_00000000000000000000000000000000_TimescaleInterval2"/>
          <p:cNvSpPr txBox="1"/>
          <p:nvPr>
            <p:custDataLst>
              <p:tags r:id="rId26"/>
            </p:custDataLst>
          </p:nvPr>
        </p:nvSpPr>
        <p:spPr>
          <a:xfrm>
            <a:off x="2497259"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2</a:t>
            </a:r>
            <a:r>
              <a:rPr lang="en-US" sz="1200" spc="-20" baseline="30000" dirty="0">
                <a:solidFill>
                  <a:schemeClr val="lt1"/>
                </a:solidFill>
                <a:latin typeface="Calibri" panose="020F0502020204030204" pitchFamily="34" charset="0"/>
              </a:rPr>
              <a:t>nd</a:t>
            </a:r>
            <a:r>
              <a:rPr lang="en-US" sz="1200" spc="-20" dirty="0">
                <a:solidFill>
                  <a:schemeClr val="lt1"/>
                </a:solidFill>
                <a:latin typeface="Calibri" panose="020F0502020204030204" pitchFamily="34" charset="0"/>
              </a:rPr>
              <a:t> Year</a:t>
            </a:r>
          </a:p>
        </p:txBody>
      </p:sp>
      <p:cxnSp>
        <p:nvCxnSpPr>
          <p:cNvPr id="2144" name="OTLSHAPE_TB_00000000000000000000000000000000_Separator2"/>
          <p:cNvCxnSpPr/>
          <p:nvPr>
            <p:custDataLst>
              <p:tags r:id="rId27"/>
            </p:custDataLst>
          </p:nvPr>
        </p:nvCxnSpPr>
        <p:spPr>
          <a:xfrm>
            <a:off x="3857952"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45" name="OTLSHAPE_TB_00000000000000000000000000000000_TimescaleInterval3"/>
          <p:cNvSpPr txBox="1"/>
          <p:nvPr>
            <p:custDataLst>
              <p:tags r:id="rId28"/>
            </p:custDataLst>
          </p:nvPr>
        </p:nvSpPr>
        <p:spPr>
          <a:xfrm>
            <a:off x="3921452"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3</a:t>
            </a:r>
            <a:r>
              <a:rPr lang="en-US" sz="1200" spc="-20" baseline="30000" dirty="0">
                <a:solidFill>
                  <a:schemeClr val="lt1"/>
                </a:solidFill>
                <a:latin typeface="Calibri" panose="020F0502020204030204" pitchFamily="34" charset="0"/>
              </a:rPr>
              <a:t>rd</a:t>
            </a:r>
            <a:r>
              <a:rPr lang="en-US" sz="1200" spc="-20" dirty="0">
                <a:solidFill>
                  <a:schemeClr val="lt1"/>
                </a:solidFill>
                <a:latin typeface="Calibri" panose="020F0502020204030204" pitchFamily="34" charset="0"/>
              </a:rPr>
              <a:t> Year</a:t>
            </a:r>
          </a:p>
        </p:txBody>
      </p:sp>
      <p:cxnSp>
        <p:nvCxnSpPr>
          <p:cNvPr id="2146" name="OTLSHAPE_TB_00000000000000000000000000000000_Separator3"/>
          <p:cNvCxnSpPr/>
          <p:nvPr>
            <p:custDataLst>
              <p:tags r:id="rId29"/>
            </p:custDataLst>
          </p:nvPr>
        </p:nvCxnSpPr>
        <p:spPr>
          <a:xfrm>
            <a:off x="5282146"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47" name="OTLSHAPE_TB_00000000000000000000000000000000_TimescaleInterval4"/>
          <p:cNvSpPr txBox="1"/>
          <p:nvPr>
            <p:custDataLst>
              <p:tags r:id="rId30"/>
            </p:custDataLst>
          </p:nvPr>
        </p:nvSpPr>
        <p:spPr>
          <a:xfrm>
            <a:off x="5345646" y="3145473"/>
            <a:ext cx="304955" cy="186055"/>
          </a:xfrm>
          <a:prstGeom prst="rect">
            <a:avLst/>
          </a:prstGeom>
          <a:noFill/>
        </p:spPr>
        <p:txBody>
          <a:bodyPr vert="horz" wrap="none" lIns="0" tIns="0" rIns="0" bIns="0" rtlCol="0" anchor="ctr" anchorCtr="0">
            <a:noAutofit/>
          </a:bodyPr>
          <a:lstStyle/>
          <a:p>
            <a:r>
              <a:rPr lang="en-US" sz="1200" spc="-20" dirty="0">
                <a:solidFill>
                  <a:schemeClr val="lt1"/>
                </a:solidFill>
                <a:latin typeface="Calibri" panose="020F0502020204030204" pitchFamily="34" charset="0"/>
              </a:rPr>
              <a:t>                            4</a:t>
            </a:r>
            <a:r>
              <a:rPr lang="en-US" sz="1200" spc="-20" baseline="30000" dirty="0">
                <a:solidFill>
                  <a:schemeClr val="lt1"/>
                </a:solidFill>
                <a:latin typeface="Calibri" panose="020F0502020204030204" pitchFamily="34" charset="0"/>
              </a:rPr>
              <a:t>th</a:t>
            </a:r>
            <a:r>
              <a:rPr lang="en-US" sz="1200" spc="-20" dirty="0">
                <a:solidFill>
                  <a:schemeClr val="lt1"/>
                </a:solidFill>
                <a:latin typeface="Calibri" panose="020F0502020204030204" pitchFamily="34" charset="0"/>
              </a:rPr>
              <a:t> Year</a:t>
            </a:r>
          </a:p>
        </p:txBody>
      </p:sp>
      <p:cxnSp>
        <p:nvCxnSpPr>
          <p:cNvPr id="2148" name="OTLSHAPE_TB_00000000000000000000000000000000_Separator4"/>
          <p:cNvCxnSpPr/>
          <p:nvPr>
            <p:custDataLst>
              <p:tags r:id="rId31"/>
            </p:custDataLst>
          </p:nvPr>
        </p:nvCxnSpPr>
        <p:spPr>
          <a:xfrm>
            <a:off x="6710241" y="3111500"/>
            <a:ext cx="0" cy="2540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49" name="OTLSHAPE_TB_00000000000000000000000000000000_TimescaleInterval5"/>
          <p:cNvSpPr txBox="1"/>
          <p:nvPr>
            <p:custDataLst>
              <p:tags r:id="rId32"/>
            </p:custDataLst>
          </p:nvPr>
        </p:nvSpPr>
        <p:spPr>
          <a:xfrm>
            <a:off x="6773742" y="3145473"/>
            <a:ext cx="304955" cy="186055"/>
          </a:xfrm>
          <a:prstGeom prst="rect">
            <a:avLst/>
          </a:prstGeom>
          <a:noFill/>
        </p:spPr>
        <p:txBody>
          <a:bodyPr vert="horz" wrap="none" lIns="0" tIns="0" rIns="0" bIns="0" rtlCol="0" anchor="ctr" anchorCtr="0">
            <a:noAutofit/>
          </a:bodyPr>
          <a:lstStyle/>
          <a:p>
            <a:endParaRPr lang="en-US" sz="1200" spc="-20" dirty="0">
              <a:solidFill>
                <a:schemeClr val="lt1"/>
              </a:solidFill>
              <a:latin typeface="Calibri" panose="020F0502020204030204" pitchFamily="34" charset="0"/>
            </a:endParaRPr>
          </a:p>
        </p:txBody>
      </p:sp>
      <p:sp>
        <p:nvSpPr>
          <p:cNvPr id="2166" name="OTLSHAPE_M_adc3e9c61f7c4b7281b7cd68e11d10b6_Title"/>
          <p:cNvSpPr txBox="1"/>
          <p:nvPr>
            <p:custDataLst>
              <p:tags r:id="rId33"/>
            </p:custDataLst>
          </p:nvPr>
        </p:nvSpPr>
        <p:spPr>
          <a:xfrm>
            <a:off x="2123897" y="2015913"/>
            <a:ext cx="1270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First Day Med School!</a:t>
            </a:r>
          </a:p>
        </p:txBody>
      </p:sp>
      <p:sp>
        <p:nvSpPr>
          <p:cNvPr id="2167" name="OTLSHAPE_M_adc3e9c61f7c4b7281b7cd68e11d10b6_Date"/>
          <p:cNvSpPr txBox="1"/>
          <p:nvPr>
            <p:custDataLst>
              <p:tags r:id="rId34"/>
            </p:custDataLst>
          </p:nvPr>
        </p:nvSpPr>
        <p:spPr>
          <a:xfrm>
            <a:off x="2123897" y="2211832"/>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8/15/2001</a:t>
            </a:r>
          </a:p>
        </p:txBody>
      </p:sp>
      <p:sp>
        <p:nvSpPr>
          <p:cNvPr id="2168" name="OTLSHAPE_M_adc3e9c61f7c4b7281b7cd68e11d10b6_Shape"/>
          <p:cNvSpPr/>
          <p:nvPr>
            <p:custDataLst>
              <p:tags r:id="rId35"/>
            </p:custDataLst>
          </p:nvPr>
        </p:nvSpPr>
        <p:spPr>
          <a:xfrm rot="16200000">
            <a:off x="1927047" y="2134235"/>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 name="OTLSHAPE_M_f57f9185636241959223f5b1a3b2b7e4_Title"/>
          <p:cNvSpPr txBox="1"/>
          <p:nvPr>
            <p:custDataLst>
              <p:tags r:id="rId36"/>
            </p:custDataLst>
          </p:nvPr>
        </p:nvSpPr>
        <p:spPr>
          <a:xfrm>
            <a:off x="2693574" y="2481157"/>
            <a:ext cx="8128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Schedule ODS</a:t>
            </a:r>
          </a:p>
        </p:txBody>
      </p:sp>
      <p:sp>
        <p:nvSpPr>
          <p:cNvPr id="2170" name="OTLSHAPE_M_f57f9185636241959223f5b1a3b2b7e4_Date"/>
          <p:cNvSpPr txBox="1"/>
          <p:nvPr>
            <p:custDataLst>
              <p:tags r:id="rId37"/>
            </p:custDataLst>
          </p:nvPr>
        </p:nvSpPr>
        <p:spPr>
          <a:xfrm>
            <a:off x="2693574"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1/8/2002</a:t>
            </a:r>
          </a:p>
        </p:txBody>
      </p:sp>
      <p:sp>
        <p:nvSpPr>
          <p:cNvPr id="2171" name="OTLSHAPE_M_f57f9185636241959223f5b1a3b2b7e4_Shape"/>
          <p:cNvSpPr/>
          <p:nvPr>
            <p:custDataLst>
              <p:tags r:id="rId38"/>
            </p:custDataLst>
          </p:nvPr>
        </p:nvSpPr>
        <p:spPr>
          <a:xfrm rot="16200000">
            <a:off x="2496724" y="2599478"/>
            <a:ext cx="165100" cy="165100"/>
          </a:xfrm>
          <a:prstGeom prst="flowChartMerge">
            <a:avLst/>
          </a:prstGeom>
          <a:solidFill>
            <a:srgbClr val="0072BC"/>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 name="OTLSHAPE_M_19e3ed14b2f641909a4273e9c34955e9_Title"/>
          <p:cNvSpPr txBox="1"/>
          <p:nvPr>
            <p:custDataLst>
              <p:tags r:id="rId39"/>
            </p:custDataLst>
          </p:nvPr>
        </p:nvSpPr>
        <p:spPr>
          <a:xfrm>
            <a:off x="5514648" y="2481157"/>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Schedule Away Rotations</a:t>
            </a:r>
          </a:p>
        </p:txBody>
      </p:sp>
      <p:sp>
        <p:nvSpPr>
          <p:cNvPr id="2173" name="OTLSHAPE_M_19e3ed14b2f641909a4273e9c34955e9_Date"/>
          <p:cNvSpPr txBox="1"/>
          <p:nvPr>
            <p:custDataLst>
              <p:tags r:id="rId40"/>
            </p:custDataLst>
          </p:nvPr>
        </p:nvSpPr>
        <p:spPr>
          <a:xfrm>
            <a:off x="5514648"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1/1/2004</a:t>
            </a:r>
          </a:p>
        </p:txBody>
      </p:sp>
      <p:sp>
        <p:nvSpPr>
          <p:cNvPr id="2174" name="OTLSHAPE_M_19e3ed14b2f641909a4273e9c34955e9_Shape"/>
          <p:cNvSpPr/>
          <p:nvPr>
            <p:custDataLst>
              <p:tags r:id="rId41"/>
            </p:custDataLst>
          </p:nvPr>
        </p:nvSpPr>
        <p:spPr>
          <a:xfrm rot="16200000">
            <a:off x="5317798" y="2599478"/>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OTLSHAPE_M_6e0414c6d23d420caec5f9694d79a3f6_Title"/>
          <p:cNvSpPr txBox="1"/>
          <p:nvPr>
            <p:custDataLst>
              <p:tags r:id="rId42"/>
            </p:custDataLst>
          </p:nvPr>
        </p:nvSpPr>
        <p:spPr>
          <a:xfrm>
            <a:off x="6638395" y="195129"/>
            <a:ext cx="723900" cy="338554"/>
          </a:xfrm>
          <a:prstGeom prst="rect">
            <a:avLst/>
          </a:prstGeom>
          <a:noFill/>
        </p:spPr>
        <p:txBody>
          <a:bodyPr vert="horz" wrap="square" lIns="0" tIns="0" rIns="0" bIns="0" rtlCol="0" anchor="ctr" anchorCtr="0">
            <a:spAutoFit/>
          </a:bodyPr>
          <a:lstStyle/>
          <a:p>
            <a:r>
              <a:rPr lang="en-US" sz="1100" b="1" spc="-4" dirty="0">
                <a:solidFill>
                  <a:schemeClr val="dk1"/>
                </a:solidFill>
                <a:latin typeface="Calibri" panose="020F0502020204030204" pitchFamily="34" charset="0"/>
              </a:rPr>
              <a:t>Mil Rank List Due</a:t>
            </a:r>
          </a:p>
        </p:txBody>
      </p:sp>
      <p:sp>
        <p:nvSpPr>
          <p:cNvPr id="2176" name="OTLSHAPE_M_6e0414c6d23d420caec5f9694d79a3f6_Date"/>
          <p:cNvSpPr txBox="1"/>
          <p:nvPr>
            <p:custDataLst>
              <p:tags r:id="rId43"/>
            </p:custDataLst>
          </p:nvPr>
        </p:nvSpPr>
        <p:spPr>
          <a:xfrm>
            <a:off x="6638395" y="475065"/>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10/15/2004</a:t>
            </a:r>
          </a:p>
        </p:txBody>
      </p:sp>
      <p:sp>
        <p:nvSpPr>
          <p:cNvPr id="2177" name="OTLSHAPE_M_6e0414c6d23d420caec5f9694d79a3f6_Shape"/>
          <p:cNvSpPr/>
          <p:nvPr>
            <p:custDataLst>
              <p:tags r:id="rId44"/>
            </p:custDataLst>
          </p:nvPr>
        </p:nvSpPr>
        <p:spPr>
          <a:xfrm rot="16200000">
            <a:off x="6441545" y="397468"/>
            <a:ext cx="165100" cy="165100"/>
          </a:xfrm>
          <a:prstGeom prst="flowChartMerge">
            <a:avLst/>
          </a:prstGeom>
          <a:solidFill>
            <a:schemeClr val="accent4"/>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 name="OTLSHAPE_M_cca600fca03a475492c99cdfd8b56fed_Title"/>
          <p:cNvSpPr txBox="1"/>
          <p:nvPr>
            <p:custDataLst>
              <p:tags r:id="rId45"/>
            </p:custDataLst>
          </p:nvPr>
        </p:nvSpPr>
        <p:spPr>
          <a:xfrm>
            <a:off x="6720335" y="744389"/>
            <a:ext cx="1422400" cy="170519"/>
          </a:xfrm>
          <a:prstGeom prst="rect">
            <a:avLst/>
          </a:prstGeom>
          <a:noFill/>
        </p:spPr>
        <p:txBody>
          <a:bodyPr vert="horz" wrap="square" lIns="0" tIns="0" rIns="0" bIns="0" rtlCol="0" anchor="ctr" anchorCtr="0">
            <a:spAutoFit/>
          </a:bodyPr>
          <a:lstStyle/>
          <a:p>
            <a:r>
              <a:rPr lang="en-US" sz="1100" b="1" spc="-6" dirty="0">
                <a:solidFill>
                  <a:schemeClr val="dk1"/>
                </a:solidFill>
                <a:latin typeface="Calibri" panose="020F0502020204030204" pitchFamily="34" charset="0"/>
              </a:rPr>
              <a:t>Programs Rank Students</a:t>
            </a:r>
          </a:p>
        </p:txBody>
      </p:sp>
      <p:sp>
        <p:nvSpPr>
          <p:cNvPr id="2179" name="OTLSHAPE_M_cca600fca03a475492c99cdfd8b56fed_Date"/>
          <p:cNvSpPr txBox="1"/>
          <p:nvPr>
            <p:custDataLst>
              <p:tags r:id="rId46"/>
            </p:custDataLst>
          </p:nvPr>
        </p:nvSpPr>
        <p:spPr>
          <a:xfrm>
            <a:off x="6720335" y="940308"/>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11/5/2004</a:t>
            </a:r>
          </a:p>
        </p:txBody>
      </p:sp>
      <p:sp>
        <p:nvSpPr>
          <p:cNvPr id="2180" name="OTLSHAPE_M_cca600fca03a475492c99cdfd8b56fed_Shape"/>
          <p:cNvSpPr/>
          <p:nvPr>
            <p:custDataLst>
              <p:tags r:id="rId47"/>
            </p:custDataLst>
          </p:nvPr>
        </p:nvSpPr>
        <p:spPr>
          <a:xfrm rot="16200000">
            <a:off x="6523485" y="862711"/>
            <a:ext cx="165100" cy="165100"/>
          </a:xfrm>
          <a:prstGeom prst="flowChartMerge">
            <a:avLst/>
          </a:prstGeom>
          <a:solidFill>
            <a:schemeClr val="accent5"/>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 name="OTLSHAPE_M_9d1034d31ef7460483d8962826d3ad58_Title"/>
          <p:cNvSpPr txBox="1"/>
          <p:nvPr>
            <p:custDataLst>
              <p:tags r:id="rId48"/>
            </p:custDataLst>
          </p:nvPr>
        </p:nvSpPr>
        <p:spPr>
          <a:xfrm>
            <a:off x="6880313" y="1209633"/>
            <a:ext cx="10795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Mil Match Results </a:t>
            </a:r>
          </a:p>
        </p:txBody>
      </p:sp>
      <p:sp>
        <p:nvSpPr>
          <p:cNvPr id="2182" name="OTLSHAPE_M_9d1034d31ef7460483d8962826d3ad58_Date"/>
          <p:cNvSpPr txBox="1"/>
          <p:nvPr>
            <p:custDataLst>
              <p:tags r:id="rId49"/>
            </p:custDataLst>
          </p:nvPr>
        </p:nvSpPr>
        <p:spPr>
          <a:xfrm>
            <a:off x="6880313" y="1405551"/>
            <a:ext cx="622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12/16/2004</a:t>
            </a:r>
          </a:p>
        </p:txBody>
      </p:sp>
      <p:sp>
        <p:nvSpPr>
          <p:cNvPr id="2183" name="OTLSHAPE_M_9d1034d31ef7460483d8962826d3ad58_Shape"/>
          <p:cNvSpPr/>
          <p:nvPr>
            <p:custDataLst>
              <p:tags r:id="rId50"/>
            </p:custDataLst>
          </p:nvPr>
        </p:nvSpPr>
        <p:spPr>
          <a:xfrm rot="16200000">
            <a:off x="6683463" y="1327954"/>
            <a:ext cx="165100" cy="165100"/>
          </a:xfrm>
          <a:prstGeom prst="flowChartMerge">
            <a:avLst/>
          </a:prstGeom>
          <a:solidFill>
            <a:schemeClr val="accent6"/>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 name="OTLSHAPE_M_2854fda2bfbf4f42b35c99326e266d54_Title"/>
          <p:cNvSpPr txBox="1"/>
          <p:nvPr>
            <p:custDataLst>
              <p:tags r:id="rId51"/>
            </p:custDataLst>
          </p:nvPr>
        </p:nvSpPr>
        <p:spPr>
          <a:xfrm>
            <a:off x="7235385" y="1674876"/>
            <a:ext cx="9017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*Civilian Match</a:t>
            </a:r>
          </a:p>
        </p:txBody>
      </p:sp>
      <p:sp>
        <p:nvSpPr>
          <p:cNvPr id="2185" name="OTLSHAPE_M_2854fda2bfbf4f42b35c99326e266d54_Date"/>
          <p:cNvSpPr txBox="1"/>
          <p:nvPr>
            <p:custDataLst>
              <p:tags r:id="rId52"/>
            </p:custDataLst>
          </p:nvPr>
        </p:nvSpPr>
        <p:spPr>
          <a:xfrm>
            <a:off x="7235385" y="1870795"/>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3/17/2005</a:t>
            </a:r>
          </a:p>
        </p:txBody>
      </p:sp>
      <p:sp>
        <p:nvSpPr>
          <p:cNvPr id="2186" name="OTLSHAPE_M_2854fda2bfbf4f42b35c99326e266d54_Shape"/>
          <p:cNvSpPr/>
          <p:nvPr>
            <p:custDataLst>
              <p:tags r:id="rId53"/>
            </p:custDataLst>
          </p:nvPr>
        </p:nvSpPr>
        <p:spPr>
          <a:xfrm rot="16200000">
            <a:off x="7038535" y="1793198"/>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 name="OTLSHAPE_M_e06a9b383d92440a9a8ab31def88ab77_Title"/>
          <p:cNvSpPr txBox="1"/>
          <p:nvPr>
            <p:custDataLst>
              <p:tags r:id="rId54"/>
            </p:custDataLst>
          </p:nvPr>
        </p:nvSpPr>
        <p:spPr>
          <a:xfrm>
            <a:off x="7531930" y="2140119"/>
            <a:ext cx="635000" cy="511556"/>
          </a:xfrm>
          <a:prstGeom prst="rect">
            <a:avLst/>
          </a:prstGeom>
          <a:noFill/>
        </p:spPr>
        <p:txBody>
          <a:bodyPr vert="horz" wrap="square" lIns="0" tIns="0" rIns="0" bIns="0" rtlCol="0" anchor="ctr" anchorCtr="0">
            <a:noAutofit/>
          </a:bodyPr>
          <a:lstStyle/>
          <a:p>
            <a:r>
              <a:rPr lang="en-US" sz="1100" b="1" spc="-8">
                <a:solidFill>
                  <a:schemeClr val="dk1"/>
                </a:solidFill>
                <a:latin typeface="Calibri" panose="020F0502020204030204" pitchFamily="34" charset="0"/>
              </a:rPr>
              <a:t>First Day Military Residency!</a:t>
            </a:r>
          </a:p>
        </p:txBody>
      </p:sp>
      <p:sp>
        <p:nvSpPr>
          <p:cNvPr id="2188" name="OTLSHAPE_M_e06a9b383d92440a9a8ab31def88ab77_Date"/>
          <p:cNvSpPr txBox="1"/>
          <p:nvPr>
            <p:custDataLst>
              <p:tags r:id="rId55"/>
            </p:custDataLst>
          </p:nvPr>
        </p:nvSpPr>
        <p:spPr>
          <a:xfrm>
            <a:off x="7531930" y="2677075"/>
            <a:ext cx="4953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6/1/2005</a:t>
            </a:r>
          </a:p>
        </p:txBody>
      </p:sp>
      <p:sp>
        <p:nvSpPr>
          <p:cNvPr id="2189" name="OTLSHAPE_M_e06a9b383d92440a9a8ab31def88ab77_Shape"/>
          <p:cNvSpPr/>
          <p:nvPr>
            <p:custDataLst>
              <p:tags r:id="rId56"/>
            </p:custDataLst>
          </p:nvPr>
        </p:nvSpPr>
        <p:spPr>
          <a:xfrm rot="16200000">
            <a:off x="7335080" y="2428960"/>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 name="OTLSHAPE_M_18ac71fec0bf4c0bbfe1d8e276f91f6a_Title"/>
          <p:cNvSpPr txBox="1"/>
          <p:nvPr>
            <p:custDataLst>
              <p:tags r:id="rId57"/>
            </p:custDataLst>
          </p:nvPr>
        </p:nvSpPr>
        <p:spPr>
          <a:xfrm>
            <a:off x="4745973" y="3825325"/>
            <a:ext cx="4191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 STEP 1</a:t>
            </a:r>
          </a:p>
        </p:txBody>
      </p:sp>
      <p:sp>
        <p:nvSpPr>
          <p:cNvPr id="2191" name="OTLSHAPE_M_18ac71fec0bf4c0bbfe1d8e276f91f6a_Date"/>
          <p:cNvSpPr txBox="1"/>
          <p:nvPr>
            <p:custDataLst>
              <p:tags r:id="rId58"/>
            </p:custDataLst>
          </p:nvPr>
        </p:nvSpPr>
        <p:spPr>
          <a:xfrm>
            <a:off x="4745973"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6/18/2003</a:t>
            </a:r>
          </a:p>
        </p:txBody>
      </p:sp>
      <p:sp>
        <p:nvSpPr>
          <p:cNvPr id="2192" name="OTLSHAPE_M_18ac71fec0bf4c0bbfe1d8e276f91f6a_Shape"/>
          <p:cNvSpPr/>
          <p:nvPr>
            <p:custDataLst>
              <p:tags r:id="rId59"/>
            </p:custDataLst>
          </p:nvPr>
        </p:nvSpPr>
        <p:spPr>
          <a:xfrm rot="16200000">
            <a:off x="4549123" y="3712422"/>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3" name="OTLSHAPE_M_ac26adc4af464e508ea4d949ea17f6cb_Title"/>
          <p:cNvSpPr txBox="1"/>
          <p:nvPr>
            <p:custDataLst>
              <p:tags r:id="rId60"/>
            </p:custDataLst>
          </p:nvPr>
        </p:nvSpPr>
        <p:spPr>
          <a:xfrm>
            <a:off x="6279420" y="5221055"/>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Application Site Active</a:t>
            </a:r>
          </a:p>
        </p:txBody>
      </p:sp>
      <p:sp>
        <p:nvSpPr>
          <p:cNvPr id="2194" name="OTLSHAPE_M_ac26adc4af464e508ea4d949ea17f6cb_Date"/>
          <p:cNvSpPr txBox="1"/>
          <p:nvPr>
            <p:custDataLst>
              <p:tags r:id="rId61"/>
            </p:custDataLst>
          </p:nvPr>
        </p:nvSpPr>
        <p:spPr>
          <a:xfrm>
            <a:off x="6279420" y="504063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7/15/2004</a:t>
            </a:r>
          </a:p>
        </p:txBody>
      </p:sp>
      <p:sp>
        <p:nvSpPr>
          <p:cNvPr id="2195" name="OTLSHAPE_M_ac26adc4af464e508ea4d949ea17f6cb_Shape"/>
          <p:cNvSpPr/>
          <p:nvPr>
            <p:custDataLst>
              <p:tags r:id="rId62"/>
            </p:custDataLst>
          </p:nvPr>
        </p:nvSpPr>
        <p:spPr>
          <a:xfrm rot="16200000">
            <a:off x="6082570" y="5108152"/>
            <a:ext cx="165100" cy="165100"/>
          </a:xfrm>
          <a:prstGeom prst="flowChartMerge">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6" name="OTLSHAPE_M_a62a986d9cf346b6a9ae6cf257f1a69d_Title"/>
          <p:cNvSpPr txBox="1"/>
          <p:nvPr>
            <p:custDataLst>
              <p:tags r:id="rId63"/>
            </p:custDataLst>
          </p:nvPr>
        </p:nvSpPr>
        <p:spPr>
          <a:xfrm>
            <a:off x="6412085" y="4755811"/>
            <a:ext cx="3810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STEP 2</a:t>
            </a:r>
          </a:p>
        </p:txBody>
      </p:sp>
      <p:sp>
        <p:nvSpPr>
          <p:cNvPr id="2197" name="OTLSHAPE_M_a62a986d9cf346b6a9ae6cf257f1a69d_Date"/>
          <p:cNvSpPr txBox="1"/>
          <p:nvPr>
            <p:custDataLst>
              <p:tags r:id="rId64"/>
            </p:custDataLst>
          </p:nvPr>
        </p:nvSpPr>
        <p:spPr>
          <a:xfrm>
            <a:off x="6412085" y="4575387"/>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8/18/2004</a:t>
            </a:r>
          </a:p>
        </p:txBody>
      </p:sp>
      <p:sp>
        <p:nvSpPr>
          <p:cNvPr id="2198" name="OTLSHAPE_M_a62a986d9cf346b6a9ae6cf257f1a69d_Shape"/>
          <p:cNvSpPr/>
          <p:nvPr>
            <p:custDataLst>
              <p:tags r:id="rId65"/>
            </p:custDataLst>
          </p:nvPr>
        </p:nvSpPr>
        <p:spPr>
          <a:xfrm rot="16200000">
            <a:off x="6215235" y="4642908"/>
            <a:ext cx="165100" cy="165100"/>
          </a:xfrm>
          <a:prstGeom prst="flowChartMerge">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9" name="OTLSHAPE_M_7a5a5cc5df9845f5bc9188369ebb9d5f_Title"/>
          <p:cNvSpPr txBox="1"/>
          <p:nvPr>
            <p:custDataLst>
              <p:tags r:id="rId66"/>
            </p:custDataLst>
          </p:nvPr>
        </p:nvSpPr>
        <p:spPr>
          <a:xfrm>
            <a:off x="6521338" y="4290568"/>
            <a:ext cx="10287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*Civilian App Due</a:t>
            </a:r>
          </a:p>
        </p:txBody>
      </p:sp>
      <p:sp>
        <p:nvSpPr>
          <p:cNvPr id="2200" name="OTLSHAPE_M_7a5a5cc5df9845f5bc9188369ebb9d5f_Date"/>
          <p:cNvSpPr txBox="1"/>
          <p:nvPr>
            <p:custDataLst>
              <p:tags r:id="rId67"/>
            </p:custDataLst>
          </p:nvPr>
        </p:nvSpPr>
        <p:spPr>
          <a:xfrm>
            <a:off x="6521338" y="4110143"/>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9/15/2004</a:t>
            </a:r>
          </a:p>
        </p:txBody>
      </p:sp>
      <p:sp>
        <p:nvSpPr>
          <p:cNvPr id="2201" name="OTLSHAPE_M_7a5a5cc5df9845f5bc9188369ebb9d5f_Shape"/>
          <p:cNvSpPr/>
          <p:nvPr>
            <p:custDataLst>
              <p:tags r:id="rId68"/>
            </p:custDataLst>
          </p:nvPr>
        </p:nvSpPr>
        <p:spPr>
          <a:xfrm rot="16200000">
            <a:off x="6324488" y="4177665"/>
            <a:ext cx="165100" cy="165100"/>
          </a:xfrm>
          <a:prstGeom prst="flowChartMerge">
            <a:avLst/>
          </a:prstGeom>
          <a:solidFill>
            <a:schemeClr val="dk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2" name="OTLSHAPE_M_c296ab731b0d45faa7b3f0295255d2de_Title"/>
          <p:cNvSpPr txBox="1"/>
          <p:nvPr>
            <p:custDataLst>
              <p:tags r:id="rId69"/>
            </p:custDataLst>
          </p:nvPr>
        </p:nvSpPr>
        <p:spPr>
          <a:xfrm>
            <a:off x="6704727" y="3825325"/>
            <a:ext cx="495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CS Exam</a:t>
            </a:r>
          </a:p>
        </p:txBody>
      </p:sp>
      <p:sp>
        <p:nvSpPr>
          <p:cNvPr id="2203" name="OTLSHAPE_M_c296ab731b0d45faa7b3f0295255d2de_Date"/>
          <p:cNvSpPr txBox="1"/>
          <p:nvPr>
            <p:custDataLst>
              <p:tags r:id="rId70"/>
            </p:custDataLst>
          </p:nvPr>
        </p:nvSpPr>
        <p:spPr>
          <a:xfrm>
            <a:off x="6704727" y="3644900"/>
            <a:ext cx="558800" cy="155025"/>
          </a:xfrm>
          <a:prstGeom prst="rect">
            <a:avLst/>
          </a:prstGeom>
          <a:noFill/>
        </p:spPr>
        <p:txBody>
          <a:bodyPr vert="horz" wrap="square" lIns="0" tIns="0" rIns="0" bIns="0" rtlCol="0" anchor="ctr" anchorCtr="0">
            <a:spAutoFit/>
          </a:bodyPr>
          <a:lstStyle/>
          <a:p>
            <a:r>
              <a:rPr lang="en-US" sz="1000" spc="-8">
                <a:solidFill>
                  <a:srgbClr val="1F497E"/>
                </a:solidFill>
                <a:latin typeface="Calibri" panose="020F0502020204030204" pitchFamily="34" charset="0"/>
              </a:rPr>
              <a:t>11/1/2004</a:t>
            </a:r>
          </a:p>
        </p:txBody>
      </p:sp>
      <p:sp>
        <p:nvSpPr>
          <p:cNvPr id="2204" name="OTLSHAPE_M_c296ab731b0d45faa7b3f0295255d2de_Shape"/>
          <p:cNvSpPr/>
          <p:nvPr>
            <p:custDataLst>
              <p:tags r:id="rId71"/>
            </p:custDataLst>
          </p:nvPr>
        </p:nvSpPr>
        <p:spPr>
          <a:xfrm rot="16200000">
            <a:off x="6507877" y="3712422"/>
            <a:ext cx="165100" cy="165100"/>
          </a:xfrm>
          <a:prstGeom prst="flowChartMerge">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5" name="OTLSHAPE_T_68f0932d2f484dd7802a80a9a1d9eeb3_Shape"/>
          <p:cNvSpPr/>
          <p:nvPr>
            <p:custDataLst>
              <p:tags r:id="rId72"/>
            </p:custDataLst>
          </p:nvPr>
        </p:nvSpPr>
        <p:spPr>
          <a:xfrm>
            <a:off x="3037253" y="5476833"/>
            <a:ext cx="190500" cy="203200"/>
          </a:xfrm>
          <a:prstGeom prst="roundRect">
            <a:avLst>
              <a:gd name="adj" fmla="val 100000"/>
            </a:avLst>
          </a:prstGeom>
          <a:solidFill>
            <a:srgbClr val="0072BC"/>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6" name="OTLSHAPE_T_68f0932d2f484dd7802a80a9a1d9eeb3_ShapePercentage" hidden="1"/>
          <p:cNvSpPr/>
          <p:nvPr>
            <p:custDataLst>
              <p:tags r:id="rId73"/>
            </p:custDataLst>
          </p:nvPr>
        </p:nvSpPr>
        <p:spPr>
          <a:xfrm>
            <a:off x="3089278" y="5765292"/>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7" name="OTLSHAPE_T_68f0932d2f484dd7802a80a9a1d9eeb3_Duration" hidden="1"/>
          <p:cNvSpPr txBox="1"/>
          <p:nvPr>
            <p:custDataLst>
              <p:tags r:id="rId74"/>
            </p:custDataLst>
          </p:nvPr>
        </p:nvSpPr>
        <p:spPr>
          <a:xfrm>
            <a:off x="0" y="5594773"/>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34 days</a:t>
            </a:r>
          </a:p>
        </p:txBody>
      </p:sp>
      <p:sp>
        <p:nvSpPr>
          <p:cNvPr id="2208" name="OTLSHAPE_T_68f0932d2f484dd7802a80a9a1d9eeb3_TextPercentage" hidden="1"/>
          <p:cNvSpPr txBox="1"/>
          <p:nvPr>
            <p:custDataLst>
              <p:tags r:id="rId75"/>
            </p:custDataLst>
          </p:nvPr>
        </p:nvSpPr>
        <p:spPr>
          <a:xfrm>
            <a:off x="0" y="5749798"/>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209" name="OTLSHAPE_T_68f0932d2f484dd7802a80a9a1d9eeb3_JoinedDate" hidden="1"/>
          <p:cNvSpPr txBox="1"/>
          <p:nvPr>
            <p:custDataLst>
              <p:tags r:id="rId76"/>
            </p:custDataLst>
          </p:nvPr>
        </p:nvSpPr>
        <p:spPr>
          <a:xfrm>
            <a:off x="0" y="574979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2210" name="OTLSHAPE_T_68f0932d2f484dd7802a80a9a1d9eeb3_StartDate"/>
          <p:cNvSpPr txBox="1"/>
          <p:nvPr>
            <p:custDataLst>
              <p:tags r:id="rId77"/>
            </p:custDataLst>
          </p:nvPr>
        </p:nvSpPr>
        <p:spPr>
          <a:xfrm>
            <a:off x="2437601" y="5500921"/>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6/18/2002</a:t>
            </a:r>
          </a:p>
        </p:txBody>
      </p:sp>
      <p:sp>
        <p:nvSpPr>
          <p:cNvPr id="2211" name="OTLSHAPE_T_68f0932d2f484dd7802a80a9a1d9eeb3_Title"/>
          <p:cNvSpPr txBox="1"/>
          <p:nvPr>
            <p:custDataLst>
              <p:tags r:id="rId78"/>
            </p:custDataLst>
          </p:nvPr>
        </p:nvSpPr>
        <p:spPr>
          <a:xfrm>
            <a:off x="3037253" y="5306314"/>
            <a:ext cx="990600" cy="170519"/>
          </a:xfrm>
          <a:prstGeom prst="rect">
            <a:avLst/>
          </a:prstGeom>
          <a:noFill/>
        </p:spPr>
        <p:txBody>
          <a:bodyPr vert="horz" wrap="square" lIns="0" tIns="0" rIns="0" bIns="0" rtlCol="0" anchor="ctr" anchorCtr="0">
            <a:spAutoFit/>
          </a:bodyPr>
          <a:lstStyle/>
          <a:p>
            <a:r>
              <a:rPr lang="en-US" sz="1100" b="1" spc="-8" dirty="0">
                <a:solidFill>
                  <a:schemeClr val="dk1"/>
                </a:solidFill>
                <a:latin typeface="Calibri" panose="020F0502020204030204" pitchFamily="34" charset="0"/>
              </a:rPr>
              <a:t>ODS</a:t>
            </a:r>
          </a:p>
        </p:txBody>
      </p:sp>
      <p:sp>
        <p:nvSpPr>
          <p:cNvPr id="2212" name="OTLSHAPE_T_68f0932d2f484dd7802a80a9a1d9eeb3_EndDate"/>
          <p:cNvSpPr txBox="1"/>
          <p:nvPr>
            <p:custDataLst>
              <p:tags r:id="rId79"/>
            </p:custDataLst>
          </p:nvPr>
        </p:nvSpPr>
        <p:spPr>
          <a:xfrm>
            <a:off x="3275344" y="5500921"/>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8/4/2002</a:t>
            </a:r>
          </a:p>
        </p:txBody>
      </p:sp>
      <p:sp>
        <p:nvSpPr>
          <p:cNvPr id="2213" name="OTLSHAPE_T_79b2bb27713f4cc686c1de5f54939fcc_Shape"/>
          <p:cNvSpPr/>
          <p:nvPr>
            <p:custDataLst>
              <p:tags r:id="rId80"/>
            </p:custDataLst>
          </p:nvPr>
        </p:nvSpPr>
        <p:spPr>
          <a:xfrm>
            <a:off x="5472039" y="5743533"/>
            <a:ext cx="952500" cy="203200"/>
          </a:xfrm>
          <a:prstGeom prst="roundRect">
            <a:avLst>
              <a:gd name="adj" fmla="val 100000"/>
            </a:avLst>
          </a:prstGeom>
          <a:solidFill>
            <a:schemeClr val="accent1"/>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4" name="OTLSHAPE_T_79b2bb27713f4cc686c1de5f54939fcc_ShapePercentage" hidden="1"/>
          <p:cNvSpPr/>
          <p:nvPr>
            <p:custDataLst>
              <p:tags r:id="rId81"/>
            </p:custDataLst>
          </p:nvPr>
        </p:nvSpPr>
        <p:spPr>
          <a:xfrm>
            <a:off x="5524064" y="6031992"/>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5" name="OTLSHAPE_T_79b2bb27713f4cc686c1de5f54939fcc_Duration" hidden="1"/>
          <p:cNvSpPr txBox="1"/>
          <p:nvPr>
            <p:custDataLst>
              <p:tags r:id="rId82"/>
            </p:custDataLst>
          </p:nvPr>
        </p:nvSpPr>
        <p:spPr>
          <a:xfrm>
            <a:off x="0" y="6031992"/>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173 days</a:t>
            </a:r>
          </a:p>
        </p:txBody>
      </p:sp>
      <p:sp>
        <p:nvSpPr>
          <p:cNvPr id="2216" name="OTLSHAPE_T_79b2bb27713f4cc686c1de5f54939fcc_TextPercentage" hidden="1"/>
          <p:cNvSpPr txBox="1"/>
          <p:nvPr>
            <p:custDataLst>
              <p:tags r:id="rId83"/>
            </p:custDataLst>
          </p:nvPr>
        </p:nvSpPr>
        <p:spPr>
          <a:xfrm>
            <a:off x="0" y="61870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217" name="OTLSHAPE_T_79b2bb27713f4cc686c1de5f54939fcc_JoinedDate" hidden="1"/>
          <p:cNvSpPr txBox="1"/>
          <p:nvPr>
            <p:custDataLst>
              <p:tags r:id="rId84"/>
            </p:custDataLst>
          </p:nvPr>
        </p:nvSpPr>
        <p:spPr>
          <a:xfrm>
            <a:off x="0" y="618701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2218" name="OTLSHAPE_T_79b2bb27713f4cc686c1de5f54939fcc_StartDate"/>
          <p:cNvSpPr txBox="1"/>
          <p:nvPr>
            <p:custDataLst>
              <p:tags r:id="rId85"/>
            </p:custDataLst>
          </p:nvPr>
        </p:nvSpPr>
        <p:spPr>
          <a:xfrm>
            <a:off x="4936776" y="5767621"/>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3/3/2004</a:t>
            </a:r>
          </a:p>
        </p:txBody>
      </p:sp>
      <p:sp>
        <p:nvSpPr>
          <p:cNvPr id="2219" name="OTLSHAPE_T_79b2bb27713f4cc686c1de5f54939fcc_EndDate"/>
          <p:cNvSpPr txBox="1"/>
          <p:nvPr>
            <p:custDataLst>
              <p:tags r:id="rId86"/>
            </p:custDataLst>
          </p:nvPr>
        </p:nvSpPr>
        <p:spPr>
          <a:xfrm>
            <a:off x="6471000" y="5767621"/>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10/31/2004</a:t>
            </a:r>
          </a:p>
        </p:txBody>
      </p:sp>
      <p:sp>
        <p:nvSpPr>
          <p:cNvPr id="2220" name="OTLSHAPE_T_79b2bb27713f4cc686c1de5f54939fcc_Title"/>
          <p:cNvSpPr txBox="1"/>
          <p:nvPr>
            <p:custDataLst>
              <p:tags r:id="rId87"/>
            </p:custDataLst>
          </p:nvPr>
        </p:nvSpPr>
        <p:spPr>
          <a:xfrm>
            <a:off x="5493618" y="5759874"/>
            <a:ext cx="914400" cy="170519"/>
          </a:xfrm>
          <a:prstGeom prst="rect">
            <a:avLst/>
          </a:prstGeom>
          <a:noFill/>
        </p:spPr>
        <p:txBody>
          <a:bodyPr vert="horz" wrap="square" lIns="0" tIns="0" rIns="0" bIns="0" rtlCol="0" anchor="ctr" anchorCtr="0">
            <a:spAutoFit/>
          </a:bodyPr>
          <a:lstStyle/>
          <a:p>
            <a:pPr algn="ctr"/>
            <a:r>
              <a:rPr lang="en-US" sz="1100" b="1" spc="-10">
                <a:solidFill>
                  <a:schemeClr val="dk1"/>
                </a:solidFill>
                <a:latin typeface="Calibri" panose="020F0502020204030204" pitchFamily="34" charset="0"/>
              </a:rPr>
              <a:t>Away Rotations</a:t>
            </a:r>
          </a:p>
        </p:txBody>
      </p:sp>
      <p:sp>
        <p:nvSpPr>
          <p:cNvPr id="2221" name="OTLSHAPE_T_10f2de8a547f4e2a888a47e272d72c2f_Shape"/>
          <p:cNvSpPr/>
          <p:nvPr>
            <p:custDataLst>
              <p:tags r:id="rId88"/>
            </p:custDataLst>
          </p:nvPr>
        </p:nvSpPr>
        <p:spPr>
          <a:xfrm>
            <a:off x="6638707" y="6180752"/>
            <a:ext cx="254000" cy="203200"/>
          </a:xfrm>
          <a:prstGeom prst="roundRect">
            <a:avLst>
              <a:gd name="adj" fmla="val 100000"/>
            </a:avLst>
          </a:prstGeom>
          <a:solidFill>
            <a:schemeClr val="accent2"/>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2" name="OTLSHAPE_T_10f2de8a547f4e2a888a47e272d72c2f_ShapePercentage" hidden="1"/>
          <p:cNvSpPr/>
          <p:nvPr>
            <p:custDataLst>
              <p:tags r:id="rId89"/>
            </p:custDataLst>
          </p:nvPr>
        </p:nvSpPr>
        <p:spPr>
          <a:xfrm>
            <a:off x="6690732" y="6469211"/>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3" name="OTLSHAPE_T_10f2de8a547f4e2a888a47e272d72c2f_Duration" hidden="1"/>
          <p:cNvSpPr txBox="1"/>
          <p:nvPr>
            <p:custDataLst>
              <p:tags r:id="rId90"/>
            </p:custDataLst>
          </p:nvPr>
        </p:nvSpPr>
        <p:spPr>
          <a:xfrm>
            <a:off x="0" y="6298692"/>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47 days</a:t>
            </a:r>
          </a:p>
        </p:txBody>
      </p:sp>
      <p:sp>
        <p:nvSpPr>
          <p:cNvPr id="2224" name="OTLSHAPE_T_10f2de8a547f4e2a888a47e272d72c2f_TextPercentage" hidden="1"/>
          <p:cNvSpPr txBox="1"/>
          <p:nvPr>
            <p:custDataLst>
              <p:tags r:id="rId91"/>
            </p:custDataLst>
          </p:nvPr>
        </p:nvSpPr>
        <p:spPr>
          <a:xfrm>
            <a:off x="0" y="64537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225" name="OTLSHAPE_T_10f2de8a547f4e2a888a47e272d72c2f_JoinedDate" hidden="1"/>
          <p:cNvSpPr txBox="1"/>
          <p:nvPr>
            <p:custDataLst>
              <p:tags r:id="rId92"/>
            </p:custDataLst>
          </p:nvPr>
        </p:nvSpPr>
        <p:spPr>
          <a:xfrm>
            <a:off x="0" y="645371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2226" name="OTLSHAPE_T_10f2de8a547f4e2a888a47e272d72c2f_StartDate"/>
          <p:cNvSpPr txBox="1"/>
          <p:nvPr>
            <p:custDataLst>
              <p:tags r:id="rId93"/>
            </p:custDataLst>
          </p:nvPr>
        </p:nvSpPr>
        <p:spPr>
          <a:xfrm>
            <a:off x="5974666" y="6204839"/>
            <a:ext cx="622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12/27/2004</a:t>
            </a:r>
          </a:p>
        </p:txBody>
      </p:sp>
      <p:sp>
        <p:nvSpPr>
          <p:cNvPr id="2227" name="OTLSHAPE_T_10f2de8a547f4e2a888a47e272d72c2f_Title"/>
          <p:cNvSpPr txBox="1"/>
          <p:nvPr>
            <p:custDataLst>
              <p:tags r:id="rId94"/>
            </p:custDataLst>
          </p:nvPr>
        </p:nvSpPr>
        <p:spPr>
          <a:xfrm>
            <a:off x="6638707" y="6010233"/>
            <a:ext cx="10668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Civilian Interviews</a:t>
            </a:r>
          </a:p>
        </p:txBody>
      </p:sp>
      <p:sp>
        <p:nvSpPr>
          <p:cNvPr id="2228" name="OTLSHAPE_T_10f2de8a547f4e2a888a47e272d72c2f_EndDate"/>
          <p:cNvSpPr txBox="1"/>
          <p:nvPr>
            <p:custDataLst>
              <p:tags r:id="rId95"/>
            </p:custDataLst>
          </p:nvPr>
        </p:nvSpPr>
        <p:spPr>
          <a:xfrm>
            <a:off x="6943130" y="6204839"/>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3/1/2005</a:t>
            </a:r>
          </a:p>
        </p:txBody>
      </p:sp>
      <p:sp>
        <p:nvSpPr>
          <p:cNvPr id="2229" name="OTLSHAPE_T_ee3775e7d23c4806ad4b72b89b481dc6_Shape"/>
          <p:cNvSpPr/>
          <p:nvPr>
            <p:custDataLst>
              <p:tags r:id="rId96"/>
            </p:custDataLst>
          </p:nvPr>
        </p:nvSpPr>
        <p:spPr>
          <a:xfrm>
            <a:off x="7161561" y="6617971"/>
            <a:ext cx="101600" cy="203200"/>
          </a:xfrm>
          <a:prstGeom prst="roundRect">
            <a:avLst>
              <a:gd name="adj" fmla="val 100000"/>
            </a:avLst>
          </a:prstGeom>
          <a:solidFill>
            <a:schemeClr val="accent3"/>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0" name="OTLSHAPE_T_ee3775e7d23c4806ad4b72b89b481dc6_ShapePercentage" hidden="1"/>
          <p:cNvSpPr/>
          <p:nvPr>
            <p:custDataLst>
              <p:tags r:id="rId97"/>
            </p:custDataLst>
          </p:nvPr>
        </p:nvSpPr>
        <p:spPr>
          <a:xfrm>
            <a:off x="7213586" y="6906430"/>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1" name="OTLSHAPE_T_ee3775e7d23c4806ad4b72b89b481dc6_Duration" hidden="1"/>
          <p:cNvSpPr txBox="1"/>
          <p:nvPr>
            <p:custDataLst>
              <p:tags r:id="rId98"/>
            </p:custDataLst>
          </p:nvPr>
        </p:nvSpPr>
        <p:spPr>
          <a:xfrm>
            <a:off x="0" y="6735911"/>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17 days</a:t>
            </a:r>
          </a:p>
        </p:txBody>
      </p:sp>
      <p:sp>
        <p:nvSpPr>
          <p:cNvPr id="2232" name="OTLSHAPE_T_ee3775e7d23c4806ad4b72b89b481dc6_TextPercentage" hidden="1"/>
          <p:cNvSpPr txBox="1"/>
          <p:nvPr>
            <p:custDataLst>
              <p:tags r:id="rId99"/>
            </p:custDataLst>
          </p:nvPr>
        </p:nvSpPr>
        <p:spPr>
          <a:xfrm>
            <a:off x="0" y="6890935"/>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233" name="OTLSHAPE_T_ee3775e7d23c4806ad4b72b89b481dc6_JoinedDate" hidden="1"/>
          <p:cNvSpPr txBox="1"/>
          <p:nvPr>
            <p:custDataLst>
              <p:tags r:id="rId100"/>
            </p:custDataLst>
          </p:nvPr>
        </p:nvSpPr>
        <p:spPr>
          <a:xfrm>
            <a:off x="0" y="689093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2234" name="OTLSHAPE_T_ee3775e7d23c4806ad4b72b89b481dc6_StartDate"/>
          <p:cNvSpPr txBox="1"/>
          <p:nvPr>
            <p:custDataLst>
              <p:tags r:id="rId101"/>
            </p:custDataLst>
          </p:nvPr>
        </p:nvSpPr>
        <p:spPr>
          <a:xfrm>
            <a:off x="6561909" y="6642058"/>
            <a:ext cx="5588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5/10/2005</a:t>
            </a:r>
          </a:p>
        </p:txBody>
      </p:sp>
      <p:sp>
        <p:nvSpPr>
          <p:cNvPr id="2235" name="OTLSHAPE_T_ee3775e7d23c4806ad4b72b89b481dc6_Title"/>
          <p:cNvSpPr txBox="1"/>
          <p:nvPr>
            <p:custDataLst>
              <p:tags r:id="rId102"/>
            </p:custDataLst>
          </p:nvPr>
        </p:nvSpPr>
        <p:spPr>
          <a:xfrm>
            <a:off x="7161561" y="6447452"/>
            <a:ext cx="723900" cy="170519"/>
          </a:xfrm>
          <a:prstGeom prst="rect">
            <a:avLst/>
          </a:prstGeom>
          <a:noFill/>
        </p:spPr>
        <p:txBody>
          <a:bodyPr vert="horz" wrap="square" lIns="0" tIns="0" rIns="0" bIns="0" rtlCol="0" anchor="ctr" anchorCtr="0">
            <a:spAutoFit/>
          </a:bodyPr>
          <a:lstStyle/>
          <a:p>
            <a:r>
              <a:rPr lang="en-US" sz="1100" b="1" spc="-4">
                <a:solidFill>
                  <a:schemeClr val="dk1"/>
                </a:solidFill>
                <a:latin typeface="Calibri" panose="020F0502020204030204" pitchFamily="34" charset="0"/>
              </a:rPr>
              <a:t>Moving/PCS</a:t>
            </a:r>
          </a:p>
        </p:txBody>
      </p:sp>
      <p:sp>
        <p:nvSpPr>
          <p:cNvPr id="2236" name="OTLSHAPE_T_ee3775e7d23c4806ad4b72b89b481dc6_EndDate"/>
          <p:cNvSpPr txBox="1"/>
          <p:nvPr>
            <p:custDataLst>
              <p:tags r:id="rId103"/>
            </p:custDataLst>
          </p:nvPr>
        </p:nvSpPr>
        <p:spPr>
          <a:xfrm>
            <a:off x="7302105" y="6642058"/>
            <a:ext cx="495300" cy="155025"/>
          </a:xfrm>
          <a:prstGeom prst="rect">
            <a:avLst/>
          </a:prstGeom>
          <a:noFill/>
        </p:spPr>
        <p:txBody>
          <a:bodyPr vert="horz" wrap="square" lIns="0" tIns="0" rIns="0" bIns="0" rtlCol="0" anchor="ctr" anchorCtr="0">
            <a:spAutoFit/>
          </a:bodyPr>
          <a:lstStyle/>
          <a:p>
            <a:pPr algn="ctr"/>
            <a:r>
              <a:rPr lang="en-US" sz="1000" spc="-8">
                <a:solidFill>
                  <a:srgbClr val="1F497E"/>
                </a:solidFill>
                <a:latin typeface="Calibri" panose="020F0502020204030204" pitchFamily="34" charset="0"/>
              </a:rPr>
              <a:t>6/1/2005</a:t>
            </a:r>
          </a:p>
        </p:txBody>
      </p:sp>
      <p:sp>
        <p:nvSpPr>
          <p:cNvPr id="2238" name="OTLSHAPE_T_c68aa743724a43cd804e24f60876e2e5_ShapePercentage" hidden="1"/>
          <p:cNvSpPr/>
          <p:nvPr>
            <p:custDataLst>
              <p:tags r:id="rId104"/>
            </p:custDataLst>
          </p:nvPr>
        </p:nvSpPr>
        <p:spPr>
          <a:xfrm>
            <a:off x="1657281" y="7343648"/>
            <a:ext cx="0" cy="0"/>
          </a:xfrm>
          <a:prstGeom prst="roundRect">
            <a:avLst>
              <a:gd name="adj"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9" name="OTLSHAPE_T_c68aa743724a43cd804e24f60876e2e5_Duration" hidden="1"/>
          <p:cNvSpPr txBox="1"/>
          <p:nvPr>
            <p:custDataLst>
              <p:tags r:id="rId105"/>
            </p:custDataLst>
          </p:nvPr>
        </p:nvSpPr>
        <p:spPr>
          <a:xfrm>
            <a:off x="0" y="717313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30 days</a:t>
            </a:r>
          </a:p>
        </p:txBody>
      </p:sp>
      <p:sp>
        <p:nvSpPr>
          <p:cNvPr id="2240" name="OTLSHAPE_T_c68aa743724a43cd804e24f60876e2e5_TextPercentage" hidden="1"/>
          <p:cNvSpPr txBox="1"/>
          <p:nvPr>
            <p:custDataLst>
              <p:tags r:id="rId106"/>
            </p:custDataLst>
          </p:nvPr>
        </p:nvSpPr>
        <p:spPr>
          <a:xfrm>
            <a:off x="0" y="7328154"/>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241" name="OTLSHAPE_T_c68aa743724a43cd804e24f60876e2e5_JoinedDate" hidden="1"/>
          <p:cNvSpPr txBox="1"/>
          <p:nvPr>
            <p:custDataLst>
              <p:tags r:id="rId107"/>
            </p:custDataLst>
          </p:nvPr>
        </p:nvSpPr>
        <p:spPr>
          <a:xfrm>
            <a:off x="0" y="732815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31" name="TextBox 1630"/>
          <p:cNvSpPr txBox="1"/>
          <p:nvPr/>
        </p:nvSpPr>
        <p:spPr>
          <a:xfrm>
            <a:off x="254000" y="721409"/>
            <a:ext cx="3222357" cy="707886"/>
          </a:xfrm>
          <a:prstGeom prst="rect">
            <a:avLst/>
          </a:prstGeom>
          <a:noFill/>
        </p:spPr>
        <p:txBody>
          <a:bodyPr wrap="none" rtlCol="0">
            <a:spAutoFit/>
          </a:bodyPr>
          <a:lstStyle/>
          <a:p>
            <a:r>
              <a:rPr lang="en-US" sz="1000" b="1" dirty="0"/>
              <a:t>Disclaimer</a:t>
            </a:r>
          </a:p>
          <a:p>
            <a:r>
              <a:rPr lang="en-US" sz="1000" dirty="0"/>
              <a:t>-The year was arbitrary (made in 2016)</a:t>
            </a:r>
          </a:p>
          <a:p>
            <a:r>
              <a:rPr lang="en-US" sz="1000" dirty="0"/>
              <a:t>-Dates are approximated – but close – verify your year</a:t>
            </a:r>
          </a:p>
          <a:p>
            <a:r>
              <a:rPr lang="en-US" sz="1000" dirty="0"/>
              <a:t>-*ERAS/Civilian Match – Most Complete – Verify Your Year</a:t>
            </a:r>
          </a:p>
        </p:txBody>
      </p:sp>
      <p:sp>
        <p:nvSpPr>
          <p:cNvPr id="1632" name="TextBox 1631"/>
          <p:cNvSpPr txBox="1"/>
          <p:nvPr/>
        </p:nvSpPr>
        <p:spPr>
          <a:xfrm>
            <a:off x="193688" y="212802"/>
            <a:ext cx="4191340" cy="369332"/>
          </a:xfrm>
          <a:prstGeom prst="rect">
            <a:avLst/>
          </a:prstGeom>
          <a:noFill/>
        </p:spPr>
        <p:txBody>
          <a:bodyPr wrap="none" rtlCol="0">
            <a:spAutoFit/>
          </a:bodyPr>
          <a:lstStyle/>
          <a:p>
            <a:r>
              <a:rPr lang="en-US" b="1" dirty="0"/>
              <a:t>(NAVY) Med School </a:t>
            </a:r>
            <a:r>
              <a:rPr lang="en-US" b="1" dirty="0">
                <a:sym typeface="Wingdings" panose="05000000000000000000" pitchFamily="2" charset="2"/>
              </a:rPr>
              <a:t></a:t>
            </a:r>
            <a:r>
              <a:rPr lang="en-US" b="1" dirty="0"/>
              <a:t> Residency Timeline</a:t>
            </a:r>
          </a:p>
        </p:txBody>
      </p:sp>
    </p:spTree>
    <p:custDataLst>
      <p:tags r:id="rId1"/>
    </p:custDataLst>
    <p:extLst>
      <p:ext uri="{BB962C8B-B14F-4D97-AF65-F5344CB8AC3E}">
        <p14:creationId xmlns:p14="http://schemas.microsoft.com/office/powerpoint/2010/main" val="307984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u="sng" dirty="0"/>
              <a:t>Year 1-4</a:t>
            </a:r>
          </a:p>
        </p:txBody>
      </p:sp>
      <p:sp>
        <p:nvSpPr>
          <p:cNvPr id="4" name="Subtitle 3"/>
          <p:cNvSpPr>
            <a:spLocks noGrp="1"/>
          </p:cNvSpPr>
          <p:nvPr>
            <p:ph type="subTitle" idx="1"/>
          </p:nvPr>
        </p:nvSpPr>
        <p:spPr>
          <a:xfrm>
            <a:off x="685800" y="3886200"/>
            <a:ext cx="7772400" cy="1752600"/>
          </a:xfrm>
        </p:spPr>
        <p:txBody>
          <a:bodyPr/>
          <a:lstStyle/>
          <a:p>
            <a:r>
              <a:rPr lang="en-US" b="1" u="sng" dirty="0"/>
              <a:t>Overall Military Related Goals Each Year</a:t>
            </a:r>
          </a:p>
          <a:p>
            <a:r>
              <a:rPr lang="en-US" dirty="0"/>
              <a:t>Branch Specific as Indicated</a:t>
            </a:r>
          </a:p>
        </p:txBody>
      </p:sp>
    </p:spTree>
    <p:extLst>
      <p:ext uri="{BB962C8B-B14F-4D97-AF65-F5344CB8AC3E}">
        <p14:creationId xmlns:p14="http://schemas.microsoft.com/office/powerpoint/2010/main" val="272932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1</a:t>
            </a:r>
          </a:p>
        </p:txBody>
      </p:sp>
      <p:sp>
        <p:nvSpPr>
          <p:cNvPr id="3" name="Content Placeholder 2"/>
          <p:cNvSpPr>
            <a:spLocks noGrp="1"/>
          </p:cNvSpPr>
          <p:nvPr>
            <p:ph idx="1"/>
          </p:nvPr>
        </p:nvSpPr>
        <p:spPr/>
        <p:txBody>
          <a:bodyPr>
            <a:normAutofit fontScale="77500" lnSpcReduction="20000"/>
          </a:bodyPr>
          <a:lstStyle/>
          <a:p>
            <a:r>
              <a:rPr lang="en-US" dirty="0"/>
              <a:t>All Branches</a:t>
            </a:r>
          </a:p>
          <a:p>
            <a:pPr lvl="1"/>
            <a:r>
              <a:rPr lang="en-US" dirty="0"/>
              <a:t>Research? </a:t>
            </a:r>
          </a:p>
          <a:p>
            <a:pPr lvl="2"/>
            <a:r>
              <a:rPr lang="en-US" dirty="0"/>
              <a:t>Added points on some Military residency application ‘score sheets’</a:t>
            </a:r>
          </a:p>
          <a:p>
            <a:r>
              <a:rPr lang="en-US" dirty="0"/>
              <a:t>ARMY</a:t>
            </a:r>
          </a:p>
          <a:p>
            <a:pPr lvl="1"/>
            <a:r>
              <a:rPr lang="en-US" dirty="0"/>
              <a:t>Start preparations to take BOLC between First and Second Year (During Summer Break) - see following slides.</a:t>
            </a:r>
          </a:p>
          <a:p>
            <a:r>
              <a:rPr lang="en-US" dirty="0"/>
              <a:t>NAVY</a:t>
            </a:r>
          </a:p>
          <a:p>
            <a:pPr lvl="1"/>
            <a:r>
              <a:rPr lang="en-US" dirty="0"/>
              <a:t>Start preparations to take ODS between First and Second Year (During Summer Break) - see following slides.</a:t>
            </a:r>
          </a:p>
          <a:p>
            <a:r>
              <a:rPr lang="en-US" dirty="0"/>
              <a:t>AIR FORCE</a:t>
            </a:r>
          </a:p>
          <a:p>
            <a:pPr lvl="1"/>
            <a:r>
              <a:rPr lang="en-US" dirty="0"/>
              <a:t>Start Preparation to take COT (+/-) AMP 101 between Frist and Second Year (During Summer Break) – see following slides.</a:t>
            </a:r>
          </a:p>
          <a:p>
            <a:endParaRPr lang="en-US" dirty="0"/>
          </a:p>
        </p:txBody>
      </p:sp>
    </p:spTree>
    <p:extLst>
      <p:ext uri="{BB962C8B-B14F-4D97-AF65-F5344CB8AC3E}">
        <p14:creationId xmlns:p14="http://schemas.microsoft.com/office/powerpoint/2010/main" val="70873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1: BOLC - </a:t>
            </a:r>
            <a:r>
              <a:rPr lang="en-US" b="1" dirty="0">
                <a:solidFill>
                  <a:srgbClr val="C00000"/>
                </a:solidFill>
              </a:rPr>
              <a:t>ARMY</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BOLC (Basic Officer Leadership Course)</a:t>
            </a:r>
          </a:p>
          <a:p>
            <a:pPr lvl="1"/>
            <a:r>
              <a:rPr lang="en-US" dirty="0"/>
              <a:t>Attempt to complete summer break between 1</a:t>
            </a:r>
            <a:r>
              <a:rPr lang="en-US" baseline="30000" dirty="0"/>
              <a:t>st</a:t>
            </a:r>
            <a:r>
              <a:rPr lang="en-US" dirty="0"/>
              <a:t> and 2</a:t>
            </a:r>
            <a:r>
              <a:rPr lang="en-US" baseline="30000" dirty="0"/>
              <a:t>nd</a:t>
            </a:r>
            <a:r>
              <a:rPr lang="en-US" dirty="0"/>
              <a:t> year</a:t>
            </a:r>
          </a:p>
          <a:p>
            <a:pPr lvl="1"/>
            <a:r>
              <a:rPr lang="en-US" dirty="0"/>
              <a:t>6 Week course (I had a lot of fun – most do!)</a:t>
            </a:r>
          </a:p>
          <a:p>
            <a:pPr lvl="2"/>
            <a:r>
              <a:rPr lang="en-US" dirty="0"/>
              <a:t>Try talking with somebody else who has already gone (Lots of practical advice)</a:t>
            </a:r>
          </a:p>
          <a:p>
            <a:pPr lvl="1"/>
            <a:r>
              <a:rPr lang="en-US" dirty="0"/>
              <a:t>VERY hard to take later – but can be done</a:t>
            </a:r>
          </a:p>
          <a:p>
            <a:pPr lvl="1"/>
            <a:r>
              <a:rPr lang="en-US" dirty="0"/>
              <a:t>Some recruiters pro-active, but sadly, this sort of falls on you –ask them or your HPSP adviser how to set it up.</a:t>
            </a:r>
          </a:p>
        </p:txBody>
      </p:sp>
    </p:spTree>
    <p:extLst>
      <p:ext uri="{BB962C8B-B14F-4D97-AF65-F5344CB8AC3E}">
        <p14:creationId xmlns:p14="http://schemas.microsoft.com/office/powerpoint/2010/main" val="309456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1: BOLC - </a:t>
            </a:r>
            <a:r>
              <a:rPr lang="en-US" b="1" dirty="0">
                <a:solidFill>
                  <a:srgbClr val="C00000"/>
                </a:solidFill>
              </a:rPr>
              <a:t>ARMY</a:t>
            </a:r>
            <a:endParaRPr lang="en-US" b="1" dirty="0"/>
          </a:p>
        </p:txBody>
      </p:sp>
      <p:sp>
        <p:nvSpPr>
          <p:cNvPr id="3" name="Content Placeholder 2"/>
          <p:cNvSpPr>
            <a:spLocks noGrp="1"/>
          </p:cNvSpPr>
          <p:nvPr>
            <p:ph idx="1"/>
          </p:nvPr>
        </p:nvSpPr>
        <p:spPr/>
        <p:txBody>
          <a:bodyPr/>
          <a:lstStyle/>
          <a:p>
            <a:r>
              <a:rPr lang="en-US" dirty="0"/>
              <a:t>Setting up/Logistics</a:t>
            </a:r>
          </a:p>
          <a:p>
            <a:pPr marL="971550" lvl="1" indent="-514350">
              <a:buFont typeface="+mj-lt"/>
              <a:buAutoNum type="arabicPeriod"/>
            </a:pPr>
            <a:r>
              <a:rPr lang="en-US" dirty="0"/>
              <a:t>Recruiters sometimes assist – they are the best place to start</a:t>
            </a:r>
          </a:p>
          <a:p>
            <a:pPr marL="971550" lvl="1" indent="-514350">
              <a:buFont typeface="+mj-lt"/>
              <a:buAutoNum type="arabicPeriod"/>
            </a:pPr>
            <a:r>
              <a:rPr lang="en-US" dirty="0"/>
              <a:t>HPSP Counselor Wright/Simmons - they will help get you ‘Orders’ to BOLC (Apply on MODS)</a:t>
            </a:r>
          </a:p>
          <a:p>
            <a:pPr marL="971550" lvl="1" indent="-514350">
              <a:buFont typeface="+mj-lt"/>
              <a:buAutoNum type="arabicPeriod"/>
            </a:pPr>
            <a:r>
              <a:rPr lang="en-US" dirty="0"/>
              <a:t>Recruiters can help obtain uniforms/</a:t>
            </a:r>
            <a:r>
              <a:rPr lang="en-US" dirty="0" err="1"/>
              <a:t>ect</a:t>
            </a:r>
            <a:r>
              <a:rPr lang="en-US" dirty="0"/>
              <a:t> from a nearby base, if not available can consider</a:t>
            </a:r>
          </a:p>
          <a:p>
            <a:pPr lvl="2"/>
            <a:r>
              <a:rPr lang="en-US" dirty="0"/>
              <a:t>USAmilitarymedals.com or Marlowwhite.com/ </a:t>
            </a:r>
          </a:p>
          <a:p>
            <a:pPr lvl="2"/>
            <a:endParaRPr lang="en-US" dirty="0"/>
          </a:p>
        </p:txBody>
      </p:sp>
    </p:spTree>
    <p:extLst>
      <p:ext uri="{BB962C8B-B14F-4D97-AF65-F5344CB8AC3E}">
        <p14:creationId xmlns:p14="http://schemas.microsoft.com/office/powerpoint/2010/main" val="149032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1: COT - </a:t>
            </a:r>
            <a:r>
              <a:rPr lang="en-US" b="1" dirty="0">
                <a:solidFill>
                  <a:srgbClr val="FF0000"/>
                </a:solidFill>
              </a:rPr>
              <a:t>Air Force</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Commissioned Officer Training</a:t>
            </a:r>
          </a:p>
          <a:p>
            <a:pPr lvl="1"/>
            <a:r>
              <a:rPr lang="en-US" dirty="0"/>
              <a:t>5 Week course in Montgomery Alabama at Maxwell Air Force Base</a:t>
            </a:r>
          </a:p>
          <a:p>
            <a:pPr lvl="1"/>
            <a:r>
              <a:rPr lang="en-US" dirty="0"/>
              <a:t>Timing?</a:t>
            </a:r>
          </a:p>
          <a:p>
            <a:pPr lvl="2"/>
            <a:r>
              <a:rPr lang="en-US" dirty="0"/>
              <a:t>Early Option: Can complete before medical school</a:t>
            </a:r>
          </a:p>
          <a:p>
            <a:pPr lvl="2"/>
            <a:r>
              <a:rPr lang="en-US" dirty="0"/>
              <a:t>Or Between First and Second Year (Summer Break)</a:t>
            </a:r>
          </a:p>
          <a:p>
            <a:pPr marL="514350" lvl="0" indent="-514350">
              <a:buFont typeface="+mj-lt"/>
              <a:buAutoNum type="arabicPeriod"/>
            </a:pPr>
            <a:r>
              <a:rPr lang="en-US" dirty="0">
                <a:solidFill>
                  <a:prstClr val="black"/>
                </a:solidFill>
              </a:rPr>
              <a:t>Aerospace Medicine Primary (AMP 101)</a:t>
            </a:r>
          </a:p>
          <a:p>
            <a:pPr lvl="1"/>
            <a:r>
              <a:rPr lang="en-US" dirty="0">
                <a:solidFill>
                  <a:prstClr val="black"/>
                </a:solidFill>
              </a:rPr>
              <a:t>2 Week Course at Wright-Patterson AFB in Dayton, Ohio</a:t>
            </a:r>
          </a:p>
          <a:p>
            <a:pPr lvl="1"/>
            <a:r>
              <a:rPr lang="en-US" dirty="0">
                <a:solidFill>
                  <a:prstClr val="black"/>
                </a:solidFill>
              </a:rPr>
              <a:t>2 Week introduction course to aerospace medicine (1</a:t>
            </a:r>
            <a:r>
              <a:rPr lang="en-US" baseline="30000" dirty="0">
                <a:solidFill>
                  <a:prstClr val="black"/>
                </a:solidFill>
              </a:rPr>
              <a:t>st</a:t>
            </a:r>
            <a:r>
              <a:rPr lang="en-US" dirty="0">
                <a:solidFill>
                  <a:prstClr val="black"/>
                </a:solidFill>
              </a:rPr>
              <a:t> of three courses flight surgeons complete)</a:t>
            </a:r>
          </a:p>
          <a:p>
            <a:pPr lvl="1"/>
            <a:r>
              <a:rPr lang="en-US" dirty="0">
                <a:solidFill>
                  <a:prstClr val="black"/>
                </a:solidFill>
              </a:rPr>
              <a:t>Timing?</a:t>
            </a:r>
          </a:p>
          <a:p>
            <a:pPr lvl="2"/>
            <a:r>
              <a:rPr lang="en-US" dirty="0">
                <a:solidFill>
                  <a:prstClr val="black"/>
                </a:solidFill>
              </a:rPr>
              <a:t>Reportedly similar to COT, before medical school or between 1</a:t>
            </a:r>
            <a:r>
              <a:rPr lang="en-US" baseline="30000" dirty="0">
                <a:solidFill>
                  <a:prstClr val="black"/>
                </a:solidFill>
              </a:rPr>
              <a:t>st</a:t>
            </a:r>
            <a:r>
              <a:rPr lang="en-US" dirty="0">
                <a:solidFill>
                  <a:prstClr val="black"/>
                </a:solidFill>
              </a:rPr>
              <a:t> and 2</a:t>
            </a:r>
            <a:r>
              <a:rPr lang="en-US" baseline="30000" dirty="0">
                <a:solidFill>
                  <a:prstClr val="black"/>
                </a:solidFill>
              </a:rPr>
              <a:t>nd</a:t>
            </a:r>
            <a:r>
              <a:rPr lang="en-US" dirty="0">
                <a:solidFill>
                  <a:prstClr val="black"/>
                </a:solidFill>
              </a:rPr>
              <a:t> year.</a:t>
            </a:r>
          </a:p>
          <a:p>
            <a:pPr marL="457200" lvl="1" indent="0">
              <a:buNone/>
            </a:pPr>
            <a:endParaRPr lang="en-US" dirty="0"/>
          </a:p>
        </p:txBody>
      </p:sp>
    </p:spTree>
    <p:extLst>
      <p:ext uri="{BB962C8B-B14F-4D97-AF65-F5344CB8AC3E}">
        <p14:creationId xmlns:p14="http://schemas.microsoft.com/office/powerpoint/2010/main" val="417785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47500" lnSpcReduction="20000"/>
          </a:bodyPr>
          <a:lstStyle/>
          <a:p>
            <a:pPr marL="0" indent="0">
              <a:buNone/>
            </a:pPr>
            <a:endParaRPr lang="en-AU" altLang="en-US" dirty="0">
              <a:latin typeface="Arial" panose="020B0604020202020204" pitchFamily="34" charset="0"/>
            </a:endParaRPr>
          </a:p>
          <a:p>
            <a:pPr marL="0" indent="0">
              <a:buNone/>
            </a:pPr>
            <a:r>
              <a:rPr lang="en-AU" altLang="en-US" dirty="0">
                <a:latin typeface="Arial" panose="020B0604020202020204" pitchFamily="34" charset="0"/>
              </a:rPr>
              <a:t>This document is meant to help provide </a:t>
            </a:r>
            <a:r>
              <a:rPr lang="en-AU" altLang="en-US" u="sng" dirty="0">
                <a:latin typeface="Arial" panose="020B0604020202020204" pitchFamily="34" charset="0"/>
              </a:rPr>
              <a:t>overall</a:t>
            </a:r>
            <a:r>
              <a:rPr lang="en-AU" altLang="en-US" dirty="0">
                <a:latin typeface="Arial" panose="020B0604020202020204" pitchFamily="34" charset="0"/>
              </a:rPr>
              <a:t> understanding of HPSP, and how navigate the complex Residency Match Process, most specifically for Emergency Medicine. Note, as an HPSP recipient you are required to go through the Military Match - at times this does involve using civilian match processes such as ERAS. The dates and specifics do change year to year, and the Military process occurs before the civilian match – so be diligent! Hopefully this presentation will help you along the way. </a:t>
            </a:r>
            <a:endParaRPr lang="en-AU" altLang="en-US" b="1" dirty="0">
              <a:solidFill>
                <a:srgbClr val="CC3300"/>
              </a:solidFill>
              <a:latin typeface="Arial" panose="020B0604020202020204" pitchFamily="34" charset="0"/>
            </a:endParaRPr>
          </a:p>
          <a:p>
            <a:pPr marL="0" indent="0">
              <a:buNone/>
            </a:pPr>
            <a:endParaRPr lang="en-AU" altLang="en-US" b="1" dirty="0">
              <a:solidFill>
                <a:srgbClr val="CC3300"/>
              </a:solidFill>
              <a:latin typeface="Arial" panose="020B0604020202020204" pitchFamily="34" charset="0"/>
            </a:endParaRPr>
          </a:p>
          <a:p>
            <a:pPr marL="0" indent="0">
              <a:buNone/>
            </a:pPr>
            <a:endParaRPr lang="en-AU" altLang="en-US" b="1" dirty="0">
              <a:solidFill>
                <a:srgbClr val="CC3300"/>
              </a:solidFill>
              <a:latin typeface="Arial" panose="020B0604020202020204" pitchFamily="34" charset="0"/>
            </a:endParaRPr>
          </a:p>
          <a:p>
            <a:pPr marL="0" indent="0">
              <a:buNone/>
            </a:pPr>
            <a:r>
              <a:rPr lang="en-US" altLang="en-US" dirty="0">
                <a:latin typeface="Arial" panose="020B0604020202020204" pitchFamily="34" charset="0"/>
              </a:rPr>
              <a:t>The main writer of this document is from the ARMY – thus some of the charts are from this Branch – our apologies for this slight bias. The AF/NAVY contributors had extensive input and reviewed this document, in an attempt to provide information useful for all Branches. We hope you are surviving/enjoying medical school! You are the future of Military Medicine and we hope you continue to pursue a Career in Military Emergency Medicine!</a:t>
            </a:r>
            <a:r>
              <a:rPr lang="en-AU" altLang="en-US" dirty="0">
                <a:latin typeface="Arial" panose="020B0604020202020204" pitchFamily="34" charset="0"/>
              </a:rPr>
              <a:t> </a:t>
            </a:r>
          </a:p>
          <a:p>
            <a:pPr marL="0" indent="0">
              <a:buNone/>
            </a:pPr>
            <a:endParaRPr lang="en-AU" altLang="en-US" dirty="0">
              <a:latin typeface="Arial" panose="020B0604020202020204" pitchFamily="34" charset="0"/>
            </a:endParaRPr>
          </a:p>
          <a:p>
            <a:pPr marL="0" indent="0">
              <a:buNone/>
            </a:pPr>
            <a:endParaRPr lang="en-AU" altLang="en-US" dirty="0">
              <a:latin typeface="Arial" panose="020B0604020202020204" pitchFamily="34" charset="0"/>
            </a:endParaRPr>
          </a:p>
          <a:p>
            <a:pPr marL="0" indent="0">
              <a:buNone/>
            </a:pPr>
            <a:r>
              <a:rPr lang="en-AU" altLang="en-US" dirty="0">
                <a:latin typeface="Arial" panose="020B0604020202020204" pitchFamily="34" charset="0"/>
              </a:rPr>
              <a:t>The opinions or assertions contained here in are the private views of the authors and are not to be construed as official or reflecting the views of MAMC, or the Department of the Army, NAVY, AIR FORCE, or the Department of Defence. </a:t>
            </a:r>
            <a:r>
              <a:rPr lang="en-US" altLang="en-US" dirty="0">
                <a:latin typeface="Arial" panose="020B0604020202020204" pitchFamily="34" charset="0"/>
              </a:rPr>
              <a:t>This brief is also not a recruiting modality. For recruiting information, please refer to your local recruiting station.</a:t>
            </a:r>
            <a:endParaRPr lang="en-AU" altLang="en-US" dirty="0">
              <a:latin typeface="Arial" panose="020B0604020202020204" pitchFamily="34" charset="0"/>
            </a:endParaRPr>
          </a:p>
          <a:p>
            <a:pPr marL="0" indent="0">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33804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Year 1: COT - </a:t>
            </a:r>
            <a:r>
              <a:rPr lang="en-US" b="1" dirty="0">
                <a:solidFill>
                  <a:srgbClr val="FF0000"/>
                </a:solidFill>
              </a:rPr>
              <a:t>Air Force</a:t>
            </a:r>
            <a:endParaRPr lang="en-US" dirty="0"/>
          </a:p>
        </p:txBody>
      </p:sp>
      <p:sp>
        <p:nvSpPr>
          <p:cNvPr id="3" name="Content Placeholder 2"/>
          <p:cNvSpPr>
            <a:spLocks noGrp="1"/>
          </p:cNvSpPr>
          <p:nvPr>
            <p:ph idx="1"/>
          </p:nvPr>
        </p:nvSpPr>
        <p:spPr/>
        <p:txBody>
          <a:bodyPr/>
          <a:lstStyle/>
          <a:p>
            <a:r>
              <a:rPr lang="en-US" dirty="0"/>
              <a:t>Logistics</a:t>
            </a:r>
          </a:p>
          <a:p>
            <a:pPr lvl="1"/>
            <a:r>
              <a:rPr lang="en-US" dirty="0"/>
              <a:t>Please contact Air Force Institute of Technology (AFIT)</a:t>
            </a:r>
          </a:p>
        </p:txBody>
      </p:sp>
    </p:spTree>
    <p:extLst>
      <p:ext uri="{BB962C8B-B14F-4D97-AF65-F5344CB8AC3E}">
        <p14:creationId xmlns:p14="http://schemas.microsoft.com/office/powerpoint/2010/main" val="4508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1: ODS - </a:t>
            </a:r>
            <a:r>
              <a:rPr lang="en-US" b="1" dirty="0">
                <a:solidFill>
                  <a:srgbClr val="FF0000"/>
                </a:solidFill>
              </a:rPr>
              <a:t>NAVY</a:t>
            </a:r>
            <a:endParaRPr lang="en-US" dirty="0"/>
          </a:p>
        </p:txBody>
      </p:sp>
      <p:sp>
        <p:nvSpPr>
          <p:cNvPr id="3" name="Content Placeholder 2"/>
          <p:cNvSpPr>
            <a:spLocks noGrp="1"/>
          </p:cNvSpPr>
          <p:nvPr>
            <p:ph idx="1"/>
          </p:nvPr>
        </p:nvSpPr>
        <p:spPr/>
        <p:txBody>
          <a:bodyPr/>
          <a:lstStyle/>
          <a:p>
            <a:r>
              <a:rPr lang="en-US" dirty="0"/>
              <a:t>Officer Development School (ODS)</a:t>
            </a:r>
          </a:p>
          <a:p>
            <a:pPr lvl="1"/>
            <a:r>
              <a:rPr lang="en-US" dirty="0"/>
              <a:t>5 Week Course in Newport, RI</a:t>
            </a:r>
          </a:p>
          <a:p>
            <a:pPr lvl="1"/>
            <a:r>
              <a:rPr lang="en-US" dirty="0"/>
              <a:t>Timing?</a:t>
            </a:r>
          </a:p>
          <a:p>
            <a:pPr lvl="2"/>
            <a:r>
              <a:rPr lang="en-US" dirty="0"/>
              <a:t>Early Option: Some people take before medical school</a:t>
            </a:r>
          </a:p>
          <a:p>
            <a:pPr lvl="2"/>
            <a:r>
              <a:rPr lang="en-US" dirty="0"/>
              <a:t>Or Between First and Second Year (Summer Break)</a:t>
            </a:r>
          </a:p>
          <a:p>
            <a:pPr lvl="2"/>
            <a:r>
              <a:rPr lang="en-US" dirty="0"/>
              <a:t>Or After medical school before starting Residency</a:t>
            </a:r>
          </a:p>
          <a:p>
            <a:r>
              <a:rPr lang="en-US" dirty="0"/>
              <a:t>Logistics</a:t>
            </a:r>
          </a:p>
          <a:p>
            <a:pPr lvl="1"/>
            <a:r>
              <a:rPr lang="en-US" dirty="0"/>
              <a:t>Contact your Recruiter or HPSP Advisor </a:t>
            </a:r>
          </a:p>
          <a:p>
            <a:endParaRPr lang="en-US" dirty="0"/>
          </a:p>
        </p:txBody>
      </p:sp>
    </p:spTree>
    <p:extLst>
      <p:ext uri="{BB962C8B-B14F-4D97-AF65-F5344CB8AC3E}">
        <p14:creationId xmlns:p14="http://schemas.microsoft.com/office/powerpoint/2010/main" val="98941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2</a:t>
            </a:r>
          </a:p>
        </p:txBody>
      </p:sp>
      <p:sp>
        <p:nvSpPr>
          <p:cNvPr id="3" name="Content Placeholder 2"/>
          <p:cNvSpPr>
            <a:spLocks noGrp="1"/>
          </p:cNvSpPr>
          <p:nvPr>
            <p:ph idx="1"/>
          </p:nvPr>
        </p:nvSpPr>
        <p:spPr/>
        <p:txBody>
          <a:bodyPr>
            <a:normAutofit/>
          </a:bodyPr>
          <a:lstStyle/>
          <a:p>
            <a:endParaRPr lang="en-US" dirty="0"/>
          </a:p>
          <a:p>
            <a:r>
              <a:rPr lang="en-US" dirty="0"/>
              <a:t>All Branches</a:t>
            </a:r>
          </a:p>
          <a:p>
            <a:pPr lvl="1"/>
            <a:r>
              <a:rPr lang="en-US" dirty="0"/>
              <a:t>USMLE Step 1 (end of second year)</a:t>
            </a:r>
          </a:p>
          <a:p>
            <a:pPr lvl="2"/>
            <a:r>
              <a:rPr lang="en-US" dirty="0"/>
              <a:t>Score to HPSP office by ~</a:t>
            </a:r>
            <a:r>
              <a:rPr lang="en-US" b="1" u="sng" dirty="0"/>
              <a:t>September 15 </a:t>
            </a:r>
            <a:r>
              <a:rPr lang="en-US" dirty="0"/>
              <a:t>of 3rd year</a:t>
            </a:r>
          </a:p>
          <a:p>
            <a:pPr lvl="2"/>
            <a:r>
              <a:rPr lang="en-US" dirty="0"/>
              <a:t>Note: Some schools (Such as Columbia) have off cycle Step 1 testing, in this case a brief signed letter from the school will secure a deferment</a:t>
            </a:r>
          </a:p>
          <a:p>
            <a:pPr lvl="1"/>
            <a:r>
              <a:rPr lang="en-US" dirty="0"/>
              <a:t>Research?</a:t>
            </a:r>
          </a:p>
          <a:p>
            <a:pPr marL="0" indent="0">
              <a:buNone/>
            </a:pPr>
            <a:endParaRPr lang="en-US" dirty="0"/>
          </a:p>
          <a:p>
            <a:endParaRPr lang="en-US" dirty="0"/>
          </a:p>
        </p:txBody>
      </p:sp>
    </p:spTree>
    <p:extLst>
      <p:ext uri="{BB962C8B-B14F-4D97-AF65-F5344CB8AC3E}">
        <p14:creationId xmlns:p14="http://schemas.microsoft.com/office/powerpoint/2010/main" val="21012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3</a:t>
            </a:r>
          </a:p>
        </p:txBody>
      </p:sp>
      <p:sp>
        <p:nvSpPr>
          <p:cNvPr id="3" name="Content Placeholder 2"/>
          <p:cNvSpPr>
            <a:spLocks noGrp="1"/>
          </p:cNvSpPr>
          <p:nvPr>
            <p:ph idx="1"/>
          </p:nvPr>
        </p:nvSpPr>
        <p:spPr/>
        <p:txBody>
          <a:bodyPr>
            <a:normAutofit fontScale="92500" lnSpcReduction="20000"/>
          </a:bodyPr>
          <a:lstStyle/>
          <a:p>
            <a:r>
              <a:rPr lang="en-US" dirty="0"/>
              <a:t>All Branches</a:t>
            </a:r>
          </a:p>
          <a:p>
            <a:pPr lvl="1"/>
            <a:r>
              <a:rPr lang="en-US" dirty="0"/>
              <a:t>Core Clinical Rotations</a:t>
            </a:r>
          </a:p>
          <a:p>
            <a:pPr lvl="2"/>
            <a:r>
              <a:rPr lang="en-US" dirty="0"/>
              <a:t>Starting time varies by school</a:t>
            </a:r>
          </a:p>
          <a:p>
            <a:pPr lvl="2"/>
            <a:r>
              <a:rPr lang="en-US" dirty="0"/>
              <a:t>Can complete ‘required’ rotations as a military ‘ADT’ i.e. away rotation</a:t>
            </a:r>
          </a:p>
          <a:p>
            <a:pPr lvl="1"/>
            <a:r>
              <a:rPr lang="en-US" dirty="0"/>
              <a:t>Letters of Recommendation (3 min – 4 max)</a:t>
            </a:r>
          </a:p>
          <a:p>
            <a:pPr lvl="2"/>
            <a:r>
              <a:rPr lang="en-US" dirty="0"/>
              <a:t>Start to ask: EM specific, consider SLOE/SLOR, EM standardized letters</a:t>
            </a:r>
          </a:p>
          <a:p>
            <a:pPr lvl="1"/>
            <a:r>
              <a:rPr lang="en-US" dirty="0"/>
              <a:t>Start planning 4</a:t>
            </a:r>
            <a:r>
              <a:rPr lang="en-US" baseline="30000" dirty="0"/>
              <a:t>th</a:t>
            </a:r>
            <a:r>
              <a:rPr lang="en-US" dirty="0"/>
              <a:t> Year Interview Rotations/ADTs (Army Away Rotations – more details later)</a:t>
            </a:r>
          </a:p>
          <a:p>
            <a:pPr lvl="2"/>
            <a:r>
              <a:rPr lang="en-US" dirty="0"/>
              <a:t>December/Jan of 3</a:t>
            </a:r>
            <a:r>
              <a:rPr lang="en-US" baseline="30000" dirty="0"/>
              <a:t>rd</a:t>
            </a:r>
            <a:r>
              <a:rPr lang="en-US" dirty="0"/>
              <a:t> year</a:t>
            </a:r>
          </a:p>
          <a:p>
            <a:pPr lvl="2"/>
            <a:r>
              <a:rPr lang="en-US" dirty="0"/>
              <a:t>Contact information for programs on MODs/Online</a:t>
            </a:r>
          </a:p>
        </p:txBody>
      </p:sp>
    </p:spTree>
    <p:extLst>
      <p:ext uri="{BB962C8B-B14F-4D97-AF65-F5344CB8AC3E}">
        <p14:creationId xmlns:p14="http://schemas.microsoft.com/office/powerpoint/2010/main" val="139796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 4</a:t>
            </a:r>
          </a:p>
        </p:txBody>
      </p:sp>
      <p:sp>
        <p:nvSpPr>
          <p:cNvPr id="3" name="Content Placeholder 2"/>
          <p:cNvSpPr>
            <a:spLocks noGrp="1"/>
          </p:cNvSpPr>
          <p:nvPr>
            <p:ph idx="1"/>
          </p:nvPr>
        </p:nvSpPr>
        <p:spPr/>
        <p:txBody>
          <a:bodyPr>
            <a:normAutofit fontScale="92500" lnSpcReduction="20000"/>
          </a:bodyPr>
          <a:lstStyle/>
          <a:p>
            <a:r>
              <a:rPr lang="en-US" dirty="0"/>
              <a:t>Away rotations/ADTs/Interview Rotations</a:t>
            </a:r>
          </a:p>
          <a:p>
            <a:pPr lvl="1"/>
            <a:r>
              <a:rPr lang="en-US" dirty="0"/>
              <a:t>Very important</a:t>
            </a:r>
          </a:p>
          <a:p>
            <a:pPr lvl="1"/>
            <a:r>
              <a:rPr lang="en-US" dirty="0"/>
              <a:t>Usually for the first parts of 4</a:t>
            </a:r>
            <a:r>
              <a:rPr lang="en-US" baseline="30000" dirty="0"/>
              <a:t>th</a:t>
            </a:r>
            <a:r>
              <a:rPr lang="en-US" dirty="0"/>
              <a:t> year (June-October)…Can start earlier</a:t>
            </a:r>
          </a:p>
          <a:p>
            <a:pPr lvl="1"/>
            <a:r>
              <a:rPr lang="en-US" dirty="0"/>
              <a:t>Logistics Described Later</a:t>
            </a:r>
          </a:p>
          <a:p>
            <a:r>
              <a:rPr lang="en-US" dirty="0"/>
              <a:t>Residency Application</a:t>
            </a:r>
          </a:p>
          <a:p>
            <a:pPr marL="971550" lvl="1" indent="-514350">
              <a:buFont typeface="+mj-lt"/>
              <a:buAutoNum type="arabicPeriod"/>
            </a:pPr>
            <a:r>
              <a:rPr lang="en-US" dirty="0"/>
              <a:t>Military Specific: Initial App due by mid Sept, Rank List due by ~</a:t>
            </a:r>
            <a:r>
              <a:rPr lang="en-US" b="1" u="sng" dirty="0"/>
              <a:t>October 15</a:t>
            </a:r>
            <a:r>
              <a:rPr lang="en-US" b="1" u="sng" baseline="30000" dirty="0"/>
              <a:t>th</a:t>
            </a:r>
            <a:r>
              <a:rPr lang="en-US" dirty="0"/>
              <a:t> Through MODS website</a:t>
            </a:r>
          </a:p>
          <a:p>
            <a:pPr marL="971550" lvl="1" indent="-514350">
              <a:buFont typeface="+mj-lt"/>
              <a:buAutoNum type="arabicPeriod"/>
            </a:pPr>
            <a:r>
              <a:rPr lang="en-US" dirty="0"/>
              <a:t>Civilian through ERAS (Civilian application site) ~Sept 15</a:t>
            </a:r>
            <a:r>
              <a:rPr lang="en-US" baseline="30000" dirty="0"/>
              <a:t>th</a:t>
            </a:r>
          </a:p>
          <a:p>
            <a:pPr lvl="2"/>
            <a:r>
              <a:rPr lang="en-US" dirty="0"/>
              <a:t>See Branch Specifics on who needs both in ‘How To Apply’</a:t>
            </a:r>
          </a:p>
        </p:txBody>
      </p:sp>
    </p:spTree>
    <p:extLst>
      <p:ext uri="{BB962C8B-B14F-4D97-AF65-F5344CB8AC3E}">
        <p14:creationId xmlns:p14="http://schemas.microsoft.com/office/powerpoint/2010/main" val="303879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 Residencies Look At?</a:t>
            </a:r>
          </a:p>
        </p:txBody>
      </p:sp>
      <p:sp>
        <p:nvSpPr>
          <p:cNvPr id="3" name="Content Placeholder 2"/>
          <p:cNvSpPr>
            <a:spLocks noGrp="1"/>
          </p:cNvSpPr>
          <p:nvPr>
            <p:ph idx="1"/>
          </p:nvPr>
        </p:nvSpPr>
        <p:spPr>
          <a:xfrm>
            <a:off x="457200" y="1600200"/>
            <a:ext cx="8229600" cy="5113751"/>
          </a:xfrm>
        </p:spPr>
        <p:txBody>
          <a:bodyPr>
            <a:normAutofit lnSpcReduction="10000"/>
          </a:bodyPr>
          <a:lstStyle/>
          <a:p>
            <a:pPr marL="971550" lvl="1" indent="-514350">
              <a:buFont typeface="+mj-lt"/>
              <a:buAutoNum type="arabicPeriod"/>
            </a:pPr>
            <a:r>
              <a:rPr lang="en-US" dirty="0"/>
              <a:t>Away Rotations, ADTs (Active Duty Tours)</a:t>
            </a:r>
          </a:p>
          <a:p>
            <a:pPr marL="971550" lvl="1" indent="-514350">
              <a:buFont typeface="+mj-lt"/>
              <a:buAutoNum type="arabicPeriod"/>
            </a:pPr>
            <a:r>
              <a:rPr lang="en-US" dirty="0"/>
              <a:t>Board Scores</a:t>
            </a:r>
          </a:p>
          <a:p>
            <a:pPr marL="971550" lvl="1" indent="-514350">
              <a:buFont typeface="+mj-lt"/>
              <a:buAutoNum type="arabicPeriod"/>
            </a:pPr>
            <a:r>
              <a:rPr lang="en-US" dirty="0"/>
              <a:t>Grades (AOA)</a:t>
            </a:r>
          </a:p>
          <a:p>
            <a:pPr marL="971550" lvl="1" indent="-514350">
              <a:buFont typeface="+mj-lt"/>
              <a:buAutoNum type="arabicPeriod"/>
            </a:pPr>
            <a:r>
              <a:rPr lang="en-US" dirty="0"/>
              <a:t>Interview</a:t>
            </a:r>
          </a:p>
          <a:p>
            <a:pPr marL="971550" lvl="1" indent="-514350">
              <a:buFont typeface="+mj-lt"/>
              <a:buAutoNum type="arabicPeriod"/>
            </a:pPr>
            <a:r>
              <a:rPr lang="en-US" dirty="0"/>
              <a:t>Letters of Recommendation</a:t>
            </a:r>
          </a:p>
          <a:p>
            <a:pPr marL="971550" lvl="1" indent="-514350">
              <a:buFont typeface="+mj-lt"/>
              <a:buAutoNum type="arabicPeriod"/>
            </a:pPr>
            <a:r>
              <a:rPr lang="en-US" dirty="0"/>
              <a:t>Deans Letter</a:t>
            </a:r>
          </a:p>
          <a:p>
            <a:pPr marL="971550" lvl="1" indent="-514350">
              <a:buFont typeface="+mj-lt"/>
              <a:buAutoNum type="arabicPeriod"/>
            </a:pPr>
            <a:r>
              <a:rPr lang="en-US" dirty="0"/>
              <a:t>Personal Statements</a:t>
            </a:r>
          </a:p>
          <a:p>
            <a:pPr marL="971550" lvl="1" indent="-514350">
              <a:buFont typeface="+mj-lt"/>
              <a:buAutoNum type="arabicPeriod"/>
            </a:pPr>
            <a:r>
              <a:rPr lang="en-US" dirty="0"/>
              <a:t>Research </a:t>
            </a:r>
          </a:p>
          <a:p>
            <a:pPr marL="971550" lvl="1" indent="-514350">
              <a:buFont typeface="+mj-lt"/>
              <a:buAutoNum type="arabicPeriod"/>
            </a:pPr>
            <a:r>
              <a:rPr lang="en-US" dirty="0"/>
              <a:t>Volunteering/Interest Groups/AMA</a:t>
            </a:r>
          </a:p>
          <a:p>
            <a:pPr marL="971550" lvl="1" indent="-514350">
              <a:buFont typeface="+mj-lt"/>
              <a:buAutoNum type="arabicPeriod"/>
            </a:pPr>
            <a:r>
              <a:rPr lang="en-US" dirty="0"/>
              <a:t>Make Weight/Past PT test – Limited (GME requirement to advance through residency)</a:t>
            </a:r>
          </a:p>
        </p:txBody>
      </p:sp>
      <p:sp>
        <p:nvSpPr>
          <p:cNvPr id="4" name="TextBox 3"/>
          <p:cNvSpPr txBox="1"/>
          <p:nvPr/>
        </p:nvSpPr>
        <p:spPr>
          <a:xfrm>
            <a:off x="6669024" y="2953992"/>
            <a:ext cx="1908919" cy="1200329"/>
          </a:xfrm>
          <a:prstGeom prst="rect">
            <a:avLst/>
          </a:prstGeom>
          <a:noFill/>
        </p:spPr>
        <p:txBody>
          <a:bodyPr wrap="square" rtlCol="0">
            <a:spAutoFit/>
          </a:bodyPr>
          <a:lstStyle/>
          <a:p>
            <a:r>
              <a:rPr lang="en-US" dirty="0"/>
              <a:t>In Relative order for E.M. though likely varies widely. </a:t>
            </a:r>
          </a:p>
        </p:txBody>
      </p:sp>
    </p:spTree>
    <p:extLst>
      <p:ext uri="{BB962C8B-B14F-4D97-AF65-F5344CB8AC3E}">
        <p14:creationId xmlns:p14="http://schemas.microsoft.com/office/powerpoint/2010/main" val="61797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b="1" u="sng" dirty="0"/>
              <a:t>Away Rotations, ADTs (Active Duty Tours), “Interview” rotations</a:t>
            </a:r>
          </a:p>
          <a:p>
            <a:pPr lvl="1"/>
            <a:r>
              <a:rPr lang="en-US" dirty="0"/>
              <a:t>Board Scores</a:t>
            </a:r>
          </a:p>
          <a:p>
            <a:pPr lvl="1"/>
            <a:r>
              <a:rPr lang="en-US" dirty="0"/>
              <a:t>Grades (AOA)</a:t>
            </a:r>
          </a:p>
          <a:p>
            <a:pPr lvl="1"/>
            <a:r>
              <a:rPr lang="en-US" dirty="0"/>
              <a:t>Interview</a:t>
            </a:r>
          </a:p>
          <a:p>
            <a:pPr lvl="1"/>
            <a:r>
              <a:rPr lang="en-US" dirty="0"/>
              <a:t>Letters of Recommendation</a:t>
            </a:r>
          </a:p>
          <a:p>
            <a:pPr lvl="1"/>
            <a:r>
              <a:rPr lang="en-US" dirty="0"/>
              <a:t>Deans Letter</a:t>
            </a:r>
          </a:p>
          <a:p>
            <a:pPr lvl="1"/>
            <a:r>
              <a:rPr lang="en-US"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80585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ADT/Away Rotations/Interview Rotations</a:t>
            </a:r>
          </a:p>
        </p:txBody>
      </p:sp>
      <p:sp>
        <p:nvSpPr>
          <p:cNvPr id="3" name="Content Placeholder 2"/>
          <p:cNvSpPr>
            <a:spLocks noGrp="1"/>
          </p:cNvSpPr>
          <p:nvPr>
            <p:ph idx="1"/>
          </p:nvPr>
        </p:nvSpPr>
        <p:spPr/>
        <p:txBody>
          <a:bodyPr>
            <a:normAutofit fontScale="92500" lnSpcReduction="10000"/>
          </a:bodyPr>
          <a:lstStyle/>
          <a:p>
            <a:r>
              <a:rPr lang="en-US" dirty="0"/>
              <a:t>ADTs in General</a:t>
            </a:r>
          </a:p>
          <a:p>
            <a:pPr lvl="1"/>
            <a:r>
              <a:rPr lang="en-US" dirty="0"/>
              <a:t>Paid Away Rotations! You pay up front – with reimbursement</a:t>
            </a:r>
          </a:p>
          <a:p>
            <a:pPr lvl="1"/>
            <a:r>
              <a:rPr lang="en-US" dirty="0"/>
              <a:t>Request Through MODS</a:t>
            </a:r>
          </a:p>
          <a:p>
            <a:pPr lvl="1"/>
            <a:r>
              <a:rPr lang="en-US" dirty="0"/>
              <a:t>Number will depend on length of scholarship (1 per year of scholarship)</a:t>
            </a:r>
          </a:p>
          <a:p>
            <a:pPr lvl="1"/>
            <a:r>
              <a:rPr lang="en-US" dirty="0"/>
              <a:t>Options</a:t>
            </a:r>
          </a:p>
          <a:p>
            <a:pPr lvl="2"/>
            <a:r>
              <a:rPr lang="en-US" dirty="0"/>
              <a:t>Away rotations/audition rotations/Interview rotations</a:t>
            </a:r>
          </a:p>
          <a:p>
            <a:pPr lvl="3"/>
            <a:r>
              <a:rPr lang="en-US" dirty="0"/>
              <a:t>Most people have ‘2’ for these one for 3</a:t>
            </a:r>
            <a:r>
              <a:rPr lang="en-US" baseline="30000" dirty="0"/>
              <a:t>rd</a:t>
            </a:r>
            <a:r>
              <a:rPr lang="en-US" dirty="0"/>
              <a:t> and 4</a:t>
            </a:r>
            <a:r>
              <a:rPr lang="en-US" baseline="30000" dirty="0"/>
              <a:t>th</a:t>
            </a:r>
            <a:r>
              <a:rPr lang="en-US" dirty="0"/>
              <a:t> year</a:t>
            </a:r>
          </a:p>
          <a:p>
            <a:pPr lvl="2"/>
            <a:r>
              <a:rPr lang="en-US" dirty="0"/>
              <a:t>BOLC counts as 1</a:t>
            </a:r>
          </a:p>
          <a:p>
            <a:pPr lvl="2"/>
            <a:r>
              <a:rPr lang="en-US" dirty="0"/>
              <a:t>At school ADT (extra pay – but uses a paid Away)</a:t>
            </a:r>
          </a:p>
        </p:txBody>
      </p:sp>
    </p:spTree>
    <p:extLst>
      <p:ext uri="{BB962C8B-B14F-4D97-AF65-F5344CB8AC3E}">
        <p14:creationId xmlns:p14="http://schemas.microsoft.com/office/powerpoint/2010/main" val="231971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Away Rotations – Logistics</a:t>
            </a:r>
          </a:p>
        </p:txBody>
      </p:sp>
      <p:sp>
        <p:nvSpPr>
          <p:cNvPr id="3" name="Content Placeholder 2"/>
          <p:cNvSpPr>
            <a:spLocks noGrp="1"/>
          </p:cNvSpPr>
          <p:nvPr>
            <p:ph idx="1"/>
          </p:nvPr>
        </p:nvSpPr>
        <p:spPr>
          <a:xfrm>
            <a:off x="457200" y="1600199"/>
            <a:ext cx="8229600" cy="5451953"/>
          </a:xfrm>
        </p:spPr>
        <p:txBody>
          <a:bodyPr>
            <a:normAutofit fontScale="92500" lnSpcReduction="20000"/>
          </a:bodyPr>
          <a:lstStyle/>
          <a:p>
            <a:pPr marL="0" indent="0">
              <a:buNone/>
            </a:pPr>
            <a:r>
              <a:rPr lang="en-US" dirty="0"/>
              <a:t>Easier for us than Civilian!</a:t>
            </a:r>
          </a:p>
          <a:p>
            <a:pPr marL="0" indent="0">
              <a:buNone/>
            </a:pPr>
            <a:endParaRPr lang="en-US" dirty="0"/>
          </a:p>
          <a:p>
            <a:pPr marL="514350" indent="-514350">
              <a:buAutoNum type="arabicPeriod"/>
            </a:pPr>
            <a:r>
              <a:rPr lang="en-US" dirty="0"/>
              <a:t>Figure out what specialty, Look at programs on MODS (Or search website for contact info)</a:t>
            </a:r>
          </a:p>
          <a:p>
            <a:pPr marL="514350" indent="-514350">
              <a:buAutoNum type="arabicPeriod"/>
            </a:pPr>
            <a:r>
              <a:rPr lang="en-US" dirty="0"/>
              <a:t>Rotate where you want to go – and where a program exists </a:t>
            </a:r>
          </a:p>
          <a:p>
            <a:pPr marL="914400" lvl="1" indent="-514350">
              <a:buFont typeface="Courier New" panose="02070309020205020404" pitchFamily="49" charset="0"/>
              <a:buChar char="o"/>
            </a:pPr>
            <a:r>
              <a:rPr lang="en-US" dirty="0"/>
              <a:t>If no spots available, can complete a rotation with an alternative specialty and try to pick up shifts/etc.</a:t>
            </a:r>
          </a:p>
          <a:p>
            <a:pPr marL="514350" indent="-514350">
              <a:buAutoNum type="arabicPeriod"/>
            </a:pPr>
            <a:r>
              <a:rPr lang="en-US" dirty="0"/>
              <a:t>Arrange Rotation Dates with program 	coordinator at site</a:t>
            </a:r>
          </a:p>
          <a:p>
            <a:pPr marL="514350" indent="-514350">
              <a:buAutoNum type="arabicPeriod"/>
            </a:pPr>
            <a:r>
              <a:rPr lang="en-US" dirty="0"/>
              <a:t>Request orders in MODS (If an ADT rotation 	vs. a Non-ADT) </a:t>
            </a:r>
          </a:p>
          <a:p>
            <a:endParaRPr lang="en-US" dirty="0"/>
          </a:p>
          <a:p>
            <a:endParaRPr lang="en-US" dirty="0"/>
          </a:p>
        </p:txBody>
      </p:sp>
    </p:spTree>
    <p:extLst>
      <p:ext uri="{BB962C8B-B14F-4D97-AF65-F5344CB8AC3E}">
        <p14:creationId xmlns:p14="http://schemas.microsoft.com/office/powerpoint/2010/main" val="21896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Away Rotations – Logistics</a:t>
            </a:r>
          </a:p>
        </p:txBody>
      </p:sp>
      <p:sp>
        <p:nvSpPr>
          <p:cNvPr id="3" name="Content Placeholder 2"/>
          <p:cNvSpPr>
            <a:spLocks noGrp="1"/>
          </p:cNvSpPr>
          <p:nvPr>
            <p:ph idx="1"/>
          </p:nvPr>
        </p:nvSpPr>
        <p:spPr/>
        <p:txBody>
          <a:bodyPr>
            <a:normAutofit fontScale="85000" lnSpcReduction="10000"/>
          </a:bodyPr>
          <a:lstStyle/>
          <a:p>
            <a:r>
              <a:rPr lang="en-US" dirty="0"/>
              <a:t>ADT vs. Non-ADT</a:t>
            </a:r>
          </a:p>
          <a:p>
            <a:pPr lvl="1"/>
            <a:r>
              <a:rPr lang="en-US" dirty="0"/>
              <a:t>ADT. Two Step. (1) Arrange with program. (2) Request Orders through MODS</a:t>
            </a:r>
          </a:p>
          <a:p>
            <a:pPr lvl="2"/>
            <a:r>
              <a:rPr lang="en-US" dirty="0"/>
              <a:t>Reimbursed Lodging, per diem pay, travel, rental car (all varies)</a:t>
            </a:r>
          </a:p>
          <a:p>
            <a:pPr marL="1371600" lvl="3" indent="0">
              <a:buNone/>
            </a:pPr>
            <a:r>
              <a:rPr lang="en-US" dirty="0"/>
              <a:t>Via travel voucher – keep receipts – contact Counselor way before going to discuss arranging flights/</a:t>
            </a:r>
            <a:r>
              <a:rPr lang="en-US" dirty="0" err="1"/>
              <a:t>ect</a:t>
            </a:r>
            <a:endParaRPr lang="en-US" dirty="0"/>
          </a:p>
          <a:p>
            <a:pPr lvl="1"/>
            <a:r>
              <a:rPr lang="en-US" dirty="0"/>
              <a:t>Non-ADT. One Step. (1) Arrange with program</a:t>
            </a:r>
          </a:p>
          <a:p>
            <a:pPr lvl="2"/>
            <a:r>
              <a:rPr lang="en-US" dirty="0"/>
              <a:t>Can complete unpaid rotations for almost any length of time (A few shifts or a whole month) allows face time and ability to see the program</a:t>
            </a:r>
          </a:p>
          <a:p>
            <a:pPr lvl="2"/>
            <a:r>
              <a:rPr lang="en-US" dirty="0"/>
              <a:t>Arrange the same way – just tell program it is a ‘Non-ADT’</a:t>
            </a:r>
          </a:p>
          <a:p>
            <a:pPr lvl="2"/>
            <a:r>
              <a:rPr lang="en-US" dirty="0"/>
              <a:t>Gives you a chance to ‘audition’ at more locations</a:t>
            </a:r>
          </a:p>
          <a:p>
            <a:pPr lvl="2"/>
            <a:r>
              <a:rPr lang="en-US" dirty="0"/>
              <a:t>It will all be out-of-pocket cost</a:t>
            </a:r>
            <a:endParaRPr lang="en-US" dirty="0">
              <a:solidFill>
                <a:srgbClr val="FF0000"/>
              </a:solidFill>
            </a:endParaRPr>
          </a:p>
          <a:p>
            <a:pPr marL="457200" lvl="1"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8952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dirty="0"/>
              <a:t>Key Differences Military Vs. Civilian</a:t>
            </a:r>
          </a:p>
          <a:p>
            <a:pPr lvl="1">
              <a:buFont typeface="Arial" panose="020B0604020202020204" pitchFamily="34" charset="0"/>
              <a:buChar char="•"/>
            </a:pPr>
            <a:r>
              <a:rPr lang="en-US" dirty="0"/>
              <a:t>Medical School</a:t>
            </a:r>
          </a:p>
          <a:p>
            <a:pPr lvl="1">
              <a:buFont typeface="Arial" panose="020B0604020202020204" pitchFamily="34" charset="0"/>
              <a:buChar char="•"/>
            </a:pPr>
            <a:r>
              <a:rPr lang="en-US" dirty="0"/>
              <a:t>Residency</a:t>
            </a:r>
          </a:p>
          <a:p>
            <a:pPr lvl="1">
              <a:buFont typeface="Arial" panose="020B0604020202020204" pitchFamily="34" charset="0"/>
              <a:buChar char="•"/>
            </a:pPr>
            <a:r>
              <a:rPr lang="en-US" dirty="0"/>
              <a:t>Attending</a:t>
            </a:r>
          </a:p>
          <a:p>
            <a:pPr>
              <a:buFont typeface="Arial" panose="020B0604020202020204" pitchFamily="34" charset="0"/>
              <a:buChar char="•"/>
            </a:pPr>
            <a:endParaRPr lang="en-US" b="1" dirty="0"/>
          </a:p>
          <a:p>
            <a:pPr>
              <a:buFont typeface="Arial" panose="020B0604020202020204" pitchFamily="34" charset="0"/>
              <a:buChar char="•"/>
            </a:pPr>
            <a:r>
              <a:rPr lang="en-US" u="sng" dirty="0"/>
              <a:t>Med School Map</a:t>
            </a:r>
            <a:r>
              <a:rPr lang="en-US" dirty="0"/>
              <a:t> what to do each year</a:t>
            </a:r>
          </a:p>
          <a:p>
            <a:r>
              <a:rPr lang="en-US" dirty="0"/>
              <a:t>Military Residency vs. Civilian Deferred?</a:t>
            </a:r>
          </a:p>
          <a:p>
            <a:r>
              <a:rPr lang="en-US" dirty="0"/>
              <a:t>What matters most to residencies?</a:t>
            </a:r>
          </a:p>
          <a:p>
            <a:r>
              <a:rPr lang="en-US" dirty="0"/>
              <a:t>How to Apply?</a:t>
            </a:r>
          </a:p>
          <a:p>
            <a:r>
              <a:rPr lang="en-US" dirty="0"/>
              <a:t>The Selection Process Explained</a:t>
            </a:r>
          </a:p>
          <a:p>
            <a:r>
              <a:rPr lang="en-US" dirty="0"/>
              <a:t>What if I don’t match?</a:t>
            </a:r>
          </a:p>
          <a:p>
            <a:r>
              <a:rPr lang="en-US" dirty="0"/>
              <a:t>Logistics of the ‘Paid Move’ to your Residency Location!</a:t>
            </a:r>
          </a:p>
        </p:txBody>
      </p:sp>
    </p:spTree>
    <p:extLst>
      <p:ext uri="{BB962C8B-B14F-4D97-AF65-F5344CB8AC3E}">
        <p14:creationId xmlns:p14="http://schemas.microsoft.com/office/powerpoint/2010/main" val="3068865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Away Rotations – Logistics</a:t>
            </a:r>
          </a:p>
        </p:txBody>
      </p:sp>
      <p:sp>
        <p:nvSpPr>
          <p:cNvPr id="3" name="Content Placeholder 2"/>
          <p:cNvSpPr>
            <a:spLocks noGrp="1"/>
          </p:cNvSpPr>
          <p:nvPr>
            <p:ph idx="1"/>
          </p:nvPr>
        </p:nvSpPr>
        <p:spPr/>
        <p:txBody>
          <a:bodyPr/>
          <a:lstStyle/>
          <a:p>
            <a:pPr lvl="0"/>
            <a:r>
              <a:rPr lang="en-US" sz="3000" dirty="0">
                <a:solidFill>
                  <a:prstClr val="black"/>
                </a:solidFill>
              </a:rPr>
              <a:t>Start Requesting December – January of 3</a:t>
            </a:r>
            <a:r>
              <a:rPr lang="en-US" sz="3000" baseline="30000" dirty="0">
                <a:solidFill>
                  <a:prstClr val="black"/>
                </a:solidFill>
              </a:rPr>
              <a:t>rd</a:t>
            </a:r>
            <a:r>
              <a:rPr lang="en-US" sz="3000" dirty="0">
                <a:solidFill>
                  <a:prstClr val="black"/>
                </a:solidFill>
              </a:rPr>
              <a:t> year (Scheduling EARLIER than Civilian)</a:t>
            </a:r>
          </a:p>
          <a:p>
            <a:pPr lvl="1"/>
            <a:r>
              <a:rPr lang="en-US" sz="2600" dirty="0">
                <a:solidFill>
                  <a:prstClr val="black"/>
                </a:solidFill>
              </a:rPr>
              <a:t>Spots fill up FAST</a:t>
            </a:r>
          </a:p>
          <a:p>
            <a:pPr lvl="0"/>
            <a:r>
              <a:rPr lang="en-US" sz="3000" dirty="0">
                <a:solidFill>
                  <a:prstClr val="black"/>
                </a:solidFill>
              </a:rPr>
              <a:t>Schedule into 4</a:t>
            </a:r>
            <a:r>
              <a:rPr lang="en-US" sz="3000" baseline="30000" dirty="0">
                <a:solidFill>
                  <a:prstClr val="black"/>
                </a:solidFill>
              </a:rPr>
              <a:t>th</a:t>
            </a:r>
            <a:r>
              <a:rPr lang="en-US" sz="3000" dirty="0">
                <a:solidFill>
                  <a:prstClr val="black"/>
                </a:solidFill>
              </a:rPr>
              <a:t> year Rotation Dates</a:t>
            </a:r>
          </a:p>
          <a:p>
            <a:pPr lvl="1"/>
            <a:r>
              <a:rPr lang="en-US" sz="2600" dirty="0">
                <a:solidFill>
                  <a:prstClr val="black"/>
                </a:solidFill>
              </a:rPr>
              <a:t>I recommend scheduling even if you don’t have your school schedule yet – i.e. can reschedule if you really need to. </a:t>
            </a:r>
          </a:p>
          <a:p>
            <a:r>
              <a:rPr lang="en-US" dirty="0">
                <a:solidFill>
                  <a:prstClr val="black"/>
                </a:solidFill>
              </a:rPr>
              <a:t>Cannot have ‘ADT’ scheduled over Oct 1-15</a:t>
            </a:r>
            <a:r>
              <a:rPr lang="en-US" baseline="30000" dirty="0">
                <a:solidFill>
                  <a:prstClr val="black"/>
                </a:solidFill>
              </a:rPr>
              <a:t>th</a:t>
            </a:r>
            <a:r>
              <a:rPr lang="en-US" dirty="0">
                <a:solidFill>
                  <a:prstClr val="black"/>
                </a:solidFill>
              </a:rPr>
              <a:t> </a:t>
            </a:r>
          </a:p>
          <a:p>
            <a:pPr lvl="1"/>
            <a:r>
              <a:rPr lang="en-US" dirty="0">
                <a:solidFill>
                  <a:prstClr val="black"/>
                </a:solidFill>
              </a:rPr>
              <a:t>Okay for Non-ADT during this time frame</a:t>
            </a:r>
            <a:endParaRPr lang="en-US" dirty="0"/>
          </a:p>
        </p:txBody>
      </p:sp>
    </p:spTree>
    <p:extLst>
      <p:ext uri="{BB962C8B-B14F-4D97-AF65-F5344CB8AC3E}">
        <p14:creationId xmlns:p14="http://schemas.microsoft.com/office/powerpoint/2010/main" val="91886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Away/ADT – How To Set Up</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617663"/>
            <a:ext cx="91027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485888" y="1417638"/>
            <a:ext cx="1365504" cy="533082"/>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95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Away/ADT – How To Set Up</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438275"/>
            <a:ext cx="916305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08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Audition Rotations Are</a:t>
            </a:r>
            <a:br>
              <a:rPr lang="en-US" dirty="0"/>
            </a:br>
            <a:r>
              <a:rPr lang="en-US" dirty="0"/>
              <a:t>Very Important!</a:t>
            </a:r>
          </a:p>
        </p:txBody>
      </p:sp>
      <p:sp>
        <p:nvSpPr>
          <p:cNvPr id="3" name="Content Placeholder 2"/>
          <p:cNvSpPr>
            <a:spLocks noGrp="1"/>
          </p:cNvSpPr>
          <p:nvPr>
            <p:ph idx="1"/>
          </p:nvPr>
        </p:nvSpPr>
        <p:spPr/>
        <p:txBody>
          <a:bodyPr>
            <a:normAutofit fontScale="85000" lnSpcReduction="20000"/>
          </a:bodyPr>
          <a:lstStyle/>
          <a:p>
            <a:pPr lvl="1"/>
            <a:r>
              <a:rPr lang="en-US" dirty="0"/>
              <a:t>The </a:t>
            </a:r>
            <a:r>
              <a:rPr lang="en-US" b="1" dirty="0"/>
              <a:t>entire rotation is an audition</a:t>
            </a:r>
            <a:r>
              <a:rPr lang="en-US" dirty="0"/>
              <a:t>.  Residents and </a:t>
            </a:r>
            <a:r>
              <a:rPr lang="en-US" dirty="0" err="1"/>
              <a:t>Attendings</a:t>
            </a:r>
            <a:r>
              <a:rPr lang="en-US" dirty="0"/>
              <a:t> you work with =&gt; all have input.</a:t>
            </a:r>
          </a:p>
          <a:p>
            <a:pPr lvl="2"/>
            <a:r>
              <a:rPr lang="en-US" dirty="0"/>
              <a:t>Go to the social events</a:t>
            </a:r>
          </a:p>
          <a:p>
            <a:pPr lvl="2"/>
            <a:r>
              <a:rPr lang="en-US" dirty="0"/>
              <a:t>Work Hard, no phone, ask questions – be engaged – but don’t be mean to other students – it gets noticed</a:t>
            </a:r>
          </a:p>
          <a:p>
            <a:pPr lvl="1"/>
            <a:r>
              <a:rPr lang="en-US" dirty="0"/>
              <a:t>You will usually formally interview during the rotation (Schedule during ADT) </a:t>
            </a:r>
          </a:p>
          <a:p>
            <a:pPr lvl="2"/>
            <a:r>
              <a:rPr lang="en-US" dirty="0"/>
              <a:t>Often request via email prior to arrival</a:t>
            </a:r>
          </a:p>
          <a:p>
            <a:pPr lvl="1"/>
            <a:r>
              <a:rPr lang="en-US" dirty="0"/>
              <a:t>Interview at all the places you did not rotate.  In competitive specialties, face-to-face is a preferred.  Less competitive might do with a phone interview</a:t>
            </a:r>
          </a:p>
          <a:p>
            <a:pPr lvl="1"/>
            <a:r>
              <a:rPr lang="en-US" dirty="0"/>
              <a:t>If your specialty is a designated pre-select, you must also interview with all transitional programs linked to the site.  (phone is fine)</a:t>
            </a:r>
          </a:p>
        </p:txBody>
      </p:sp>
    </p:spTree>
    <p:extLst>
      <p:ext uri="{BB962C8B-B14F-4D97-AF65-F5344CB8AC3E}">
        <p14:creationId xmlns:p14="http://schemas.microsoft.com/office/powerpoint/2010/main" val="3259270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b="1" u="sng" dirty="0"/>
              <a:t>Board Scores</a:t>
            </a:r>
          </a:p>
          <a:p>
            <a:pPr lvl="1"/>
            <a:r>
              <a:rPr lang="en-US" dirty="0"/>
              <a:t>Grades (AOA)</a:t>
            </a:r>
          </a:p>
          <a:p>
            <a:pPr lvl="1"/>
            <a:r>
              <a:rPr lang="en-US" dirty="0"/>
              <a:t>Interview</a:t>
            </a:r>
          </a:p>
          <a:p>
            <a:pPr lvl="1"/>
            <a:r>
              <a:rPr lang="en-US" dirty="0"/>
              <a:t>Letters of Recommendation</a:t>
            </a:r>
          </a:p>
          <a:p>
            <a:pPr lvl="1"/>
            <a:r>
              <a:rPr lang="en-US" dirty="0"/>
              <a:t>Deans Letter</a:t>
            </a:r>
          </a:p>
          <a:p>
            <a:pPr lvl="1"/>
            <a:r>
              <a:rPr lang="en-US"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4139939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Scores </a:t>
            </a:r>
          </a:p>
        </p:txBody>
      </p:sp>
      <p:sp>
        <p:nvSpPr>
          <p:cNvPr id="3" name="Content Placeholder 2"/>
          <p:cNvSpPr>
            <a:spLocks noGrp="1"/>
          </p:cNvSpPr>
          <p:nvPr>
            <p:ph idx="1"/>
          </p:nvPr>
        </p:nvSpPr>
        <p:spPr/>
        <p:txBody>
          <a:bodyPr/>
          <a:lstStyle/>
          <a:p>
            <a:r>
              <a:rPr lang="en-US" dirty="0"/>
              <a:t>Importance depends on specialty – and where you want to go </a:t>
            </a:r>
          </a:p>
          <a:p>
            <a:r>
              <a:rPr lang="en-US" dirty="0"/>
              <a:t>Can get a ballpark estimate of what you need based on Military GME data (On MODS after match/Google for the current year/ask recruiter)</a:t>
            </a:r>
          </a:p>
          <a:p>
            <a:r>
              <a:rPr lang="en-US" dirty="0"/>
              <a:t>Following slides are examples from 2011</a:t>
            </a:r>
          </a:p>
        </p:txBody>
      </p:sp>
    </p:spTree>
    <p:extLst>
      <p:ext uri="{BB962C8B-B14F-4D97-AF65-F5344CB8AC3E}">
        <p14:creationId xmlns:p14="http://schemas.microsoft.com/office/powerpoint/2010/main" val="8149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66750"/>
            <a:ext cx="91059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8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862013"/>
            <a:ext cx="82772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225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18" y="1127342"/>
            <a:ext cx="8497908" cy="483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770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dirty="0"/>
              <a:t>Board Scores</a:t>
            </a:r>
          </a:p>
          <a:p>
            <a:pPr lvl="1"/>
            <a:r>
              <a:rPr lang="en-US" b="1" u="sng" dirty="0"/>
              <a:t>Grades (AOA)</a:t>
            </a:r>
          </a:p>
          <a:p>
            <a:pPr lvl="1"/>
            <a:r>
              <a:rPr lang="en-US" dirty="0"/>
              <a:t>Interview</a:t>
            </a:r>
          </a:p>
          <a:p>
            <a:pPr lvl="1"/>
            <a:r>
              <a:rPr lang="en-US" dirty="0"/>
              <a:t>Letters of Recommendation</a:t>
            </a:r>
          </a:p>
          <a:p>
            <a:pPr lvl="1"/>
            <a:r>
              <a:rPr lang="en-US" dirty="0"/>
              <a:t>Deans Letter</a:t>
            </a:r>
          </a:p>
          <a:p>
            <a:pPr lvl="1"/>
            <a:r>
              <a:rPr lang="en-US"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294499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Must Know Terms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ADT = Paid Away Rotation. Non-ADT ‘Out of Pocket’ Away</a:t>
            </a:r>
          </a:p>
          <a:p>
            <a:pPr marL="0" indent="0">
              <a:buNone/>
            </a:pPr>
            <a:endParaRPr lang="en-US" dirty="0"/>
          </a:p>
          <a:p>
            <a:pPr marL="0" indent="0">
              <a:buNone/>
            </a:pPr>
            <a:r>
              <a:rPr lang="en-US" dirty="0"/>
              <a:t>MODS = Military GME Website. This is your hub to find residency programs – apply for ADT/Away Rotations, and much more.</a:t>
            </a:r>
          </a:p>
          <a:p>
            <a:pPr marL="0" indent="0">
              <a:buNone/>
            </a:pPr>
            <a:endParaRPr lang="en-US" dirty="0"/>
          </a:p>
          <a:p>
            <a:pPr marL="0" indent="0">
              <a:buNone/>
            </a:pPr>
            <a:r>
              <a:rPr lang="en-US" dirty="0"/>
              <a:t>Officer Training </a:t>
            </a:r>
          </a:p>
          <a:p>
            <a:pPr marL="0" indent="0">
              <a:buNone/>
            </a:pPr>
            <a:r>
              <a:rPr lang="en-US" dirty="0"/>
              <a:t>	ARMY: BOLC (Basic Officer Leadership Course)</a:t>
            </a:r>
          </a:p>
          <a:p>
            <a:pPr marL="0" indent="0">
              <a:buNone/>
            </a:pPr>
            <a:r>
              <a:rPr lang="en-US" dirty="0"/>
              <a:t>	NAVY: ODS (Office Development School)</a:t>
            </a:r>
          </a:p>
          <a:p>
            <a:pPr marL="0" indent="0">
              <a:buNone/>
            </a:pPr>
            <a:r>
              <a:rPr lang="en-US" dirty="0"/>
              <a:t>	Airforce: COT (Commissioned Officer Training)</a:t>
            </a:r>
          </a:p>
        </p:txBody>
      </p:sp>
    </p:spTree>
    <p:extLst>
      <p:ext uri="{BB962C8B-B14F-4D97-AF65-F5344CB8AC3E}">
        <p14:creationId xmlns:p14="http://schemas.microsoft.com/office/powerpoint/2010/main" val="1603403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Grades/AOA</a:t>
            </a:r>
          </a:p>
        </p:txBody>
      </p:sp>
      <p:sp>
        <p:nvSpPr>
          <p:cNvPr id="3" name="Content Placeholder 2"/>
          <p:cNvSpPr>
            <a:spLocks noGrp="1"/>
          </p:cNvSpPr>
          <p:nvPr>
            <p:ph idx="1"/>
          </p:nvPr>
        </p:nvSpPr>
        <p:spPr/>
        <p:txBody>
          <a:bodyPr/>
          <a:lstStyle/>
          <a:p>
            <a:r>
              <a:rPr lang="en-US" dirty="0"/>
              <a:t>Doing well helps – but not an end all</a:t>
            </a:r>
          </a:p>
        </p:txBody>
      </p:sp>
    </p:spTree>
    <p:extLst>
      <p:ext uri="{BB962C8B-B14F-4D97-AF65-F5344CB8AC3E}">
        <p14:creationId xmlns:p14="http://schemas.microsoft.com/office/powerpoint/2010/main" val="1144535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dirty="0"/>
              <a:t>Board Scores</a:t>
            </a:r>
          </a:p>
          <a:p>
            <a:pPr lvl="1"/>
            <a:r>
              <a:rPr lang="en-US" dirty="0"/>
              <a:t>Grades (AOA)</a:t>
            </a:r>
          </a:p>
          <a:p>
            <a:pPr lvl="1"/>
            <a:r>
              <a:rPr lang="en-US" b="1" u="sng" dirty="0"/>
              <a:t>Interview</a:t>
            </a:r>
          </a:p>
          <a:p>
            <a:pPr lvl="1"/>
            <a:r>
              <a:rPr lang="en-US" dirty="0"/>
              <a:t>Letters of Recommendation</a:t>
            </a:r>
          </a:p>
          <a:p>
            <a:pPr lvl="1"/>
            <a:r>
              <a:rPr lang="en-US" dirty="0"/>
              <a:t>Deans Letter</a:t>
            </a:r>
          </a:p>
          <a:p>
            <a:pPr lvl="1"/>
            <a:r>
              <a:rPr lang="en-US"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41565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a:t>
            </a:r>
          </a:p>
        </p:txBody>
      </p:sp>
      <p:sp>
        <p:nvSpPr>
          <p:cNvPr id="3" name="Content Placeholder 2"/>
          <p:cNvSpPr>
            <a:spLocks noGrp="1"/>
          </p:cNvSpPr>
          <p:nvPr>
            <p:ph idx="1"/>
          </p:nvPr>
        </p:nvSpPr>
        <p:spPr/>
        <p:txBody>
          <a:bodyPr>
            <a:normAutofit fontScale="92500" lnSpcReduction="20000"/>
          </a:bodyPr>
          <a:lstStyle/>
          <a:p>
            <a:r>
              <a:rPr lang="en-US" dirty="0"/>
              <a:t>Format Varies </a:t>
            </a:r>
          </a:p>
          <a:p>
            <a:pPr lvl="1"/>
            <a:r>
              <a:rPr lang="en-US" dirty="0"/>
              <a:t>Usually  complete during your ‘Away Rotation’ at that location</a:t>
            </a:r>
          </a:p>
          <a:p>
            <a:pPr lvl="1"/>
            <a:r>
              <a:rPr lang="en-US" dirty="0"/>
              <a:t>Often meet with program directors, assistant program directors. Some are very formal, some by surprise</a:t>
            </a:r>
          </a:p>
          <a:p>
            <a:pPr lvl="1"/>
            <a:r>
              <a:rPr lang="en-US" dirty="0"/>
              <a:t>“Tell me about yourself” some places have odd questions “who would you save if you were on a sinking ship”</a:t>
            </a:r>
          </a:p>
          <a:p>
            <a:pPr lvl="1"/>
            <a:r>
              <a:rPr lang="en-US" dirty="0"/>
              <a:t>Review typical interview questions online</a:t>
            </a:r>
          </a:p>
          <a:p>
            <a:pPr lvl="1"/>
            <a:r>
              <a:rPr lang="en-US" dirty="0"/>
              <a:t>Interview at all the places you did not rotate. Face to face is highly preferred but if unable - a phone interview is still better than nothing.</a:t>
            </a:r>
          </a:p>
          <a:p>
            <a:pPr marL="457200" lvl="1" indent="0">
              <a:buNone/>
            </a:pPr>
            <a:endParaRPr lang="en-US" dirty="0"/>
          </a:p>
        </p:txBody>
      </p:sp>
    </p:spTree>
    <p:extLst>
      <p:ext uri="{BB962C8B-B14F-4D97-AF65-F5344CB8AC3E}">
        <p14:creationId xmlns:p14="http://schemas.microsoft.com/office/powerpoint/2010/main" val="446603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dirty="0"/>
              <a:t>USMLE Board Scores</a:t>
            </a:r>
          </a:p>
          <a:p>
            <a:pPr lvl="1"/>
            <a:r>
              <a:rPr lang="en-US" dirty="0"/>
              <a:t>Grades (AOA)</a:t>
            </a:r>
          </a:p>
          <a:p>
            <a:pPr lvl="1"/>
            <a:r>
              <a:rPr lang="en-US" dirty="0"/>
              <a:t>Interview</a:t>
            </a:r>
          </a:p>
          <a:p>
            <a:pPr lvl="1"/>
            <a:r>
              <a:rPr lang="en-US" b="1" u="sng" dirty="0"/>
              <a:t>Letters of Recommendation</a:t>
            </a:r>
          </a:p>
          <a:p>
            <a:pPr lvl="1"/>
            <a:r>
              <a:rPr lang="en-US" dirty="0"/>
              <a:t>Deans Letter</a:t>
            </a:r>
          </a:p>
          <a:p>
            <a:pPr lvl="1"/>
            <a:r>
              <a:rPr lang="en-US"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127247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or Recommendation</a:t>
            </a:r>
          </a:p>
        </p:txBody>
      </p:sp>
      <p:sp>
        <p:nvSpPr>
          <p:cNvPr id="3" name="Content Placeholder 2"/>
          <p:cNvSpPr>
            <a:spLocks noGrp="1"/>
          </p:cNvSpPr>
          <p:nvPr>
            <p:ph idx="1"/>
          </p:nvPr>
        </p:nvSpPr>
        <p:spPr/>
        <p:txBody>
          <a:bodyPr>
            <a:normAutofit fontScale="92500" lnSpcReduction="10000"/>
          </a:bodyPr>
          <a:lstStyle/>
          <a:p>
            <a:pPr lvl="0"/>
            <a:r>
              <a:rPr lang="en-US" sz="2500" dirty="0">
                <a:solidFill>
                  <a:prstClr val="black"/>
                </a:solidFill>
              </a:rPr>
              <a:t>Get Letters during 3</a:t>
            </a:r>
            <a:r>
              <a:rPr lang="en-US" sz="2500" baseline="30000" dirty="0">
                <a:solidFill>
                  <a:prstClr val="black"/>
                </a:solidFill>
              </a:rPr>
              <a:t>rd</a:t>
            </a:r>
            <a:r>
              <a:rPr lang="en-US" sz="2500" dirty="0">
                <a:solidFill>
                  <a:prstClr val="black"/>
                </a:solidFill>
              </a:rPr>
              <a:t> year, and during </a:t>
            </a:r>
            <a:r>
              <a:rPr lang="en-US" sz="2500" b="1" u="sng" dirty="0">
                <a:solidFill>
                  <a:prstClr val="black"/>
                </a:solidFill>
              </a:rPr>
              <a:t>all</a:t>
            </a:r>
            <a:r>
              <a:rPr lang="en-US" sz="2500" dirty="0">
                <a:solidFill>
                  <a:prstClr val="black"/>
                </a:solidFill>
              </a:rPr>
              <a:t> away/ADT rotations.</a:t>
            </a:r>
          </a:p>
          <a:p>
            <a:pPr lvl="1"/>
            <a:r>
              <a:rPr lang="en-US" sz="2200" dirty="0">
                <a:solidFill>
                  <a:prstClr val="black"/>
                </a:solidFill>
              </a:rPr>
              <a:t>EM Specific SLOE/SLOR best, standardized letter from the whole department</a:t>
            </a:r>
          </a:p>
          <a:p>
            <a:pPr lvl="1"/>
            <a:r>
              <a:rPr lang="en-US" sz="2200" dirty="0">
                <a:solidFill>
                  <a:prstClr val="black"/>
                </a:solidFill>
              </a:rPr>
              <a:t>How to get a letter</a:t>
            </a:r>
          </a:p>
          <a:p>
            <a:pPr lvl="2"/>
            <a:r>
              <a:rPr lang="en-US" sz="1800" dirty="0">
                <a:solidFill>
                  <a:prstClr val="black"/>
                </a:solidFill>
              </a:rPr>
              <a:t>Initially just ask for a ‘good’ letter - they will expect you to contact them again in the future because it cannot be sent in until you start your residency application.</a:t>
            </a:r>
          </a:p>
          <a:p>
            <a:pPr lvl="2"/>
            <a:r>
              <a:rPr lang="en-US" sz="1800" dirty="0">
                <a:solidFill>
                  <a:prstClr val="black"/>
                </a:solidFill>
              </a:rPr>
              <a:t>Everybody will apply through MODS (+/-) ERAS(civilian residency application). In which case the site will open sometime 4</a:t>
            </a:r>
            <a:r>
              <a:rPr lang="en-US" sz="1800" baseline="30000" dirty="0">
                <a:solidFill>
                  <a:prstClr val="black"/>
                </a:solidFill>
              </a:rPr>
              <a:t>th</a:t>
            </a:r>
            <a:r>
              <a:rPr lang="en-US" sz="1800" dirty="0">
                <a:solidFill>
                  <a:prstClr val="black"/>
                </a:solidFill>
              </a:rPr>
              <a:t> year Summer (Often Mid July), letters are Emailed to your HPSP advisor, or some </a:t>
            </a:r>
            <a:r>
              <a:rPr lang="en-US" sz="1800" dirty="0" err="1">
                <a:solidFill>
                  <a:prstClr val="black"/>
                </a:solidFill>
              </a:rPr>
              <a:t>Attendings</a:t>
            </a:r>
            <a:r>
              <a:rPr lang="en-US" sz="1800" dirty="0">
                <a:solidFill>
                  <a:prstClr val="black"/>
                </a:solidFill>
              </a:rPr>
              <a:t> can direct upload. </a:t>
            </a:r>
          </a:p>
          <a:p>
            <a:pPr lvl="2"/>
            <a:r>
              <a:rPr lang="en-US" sz="1800" dirty="0">
                <a:solidFill>
                  <a:prstClr val="black"/>
                </a:solidFill>
              </a:rPr>
              <a:t>ERAS applicants, FYGME Letter of Instruction (LOI) and Fact Sheet released to 4th year students in July (allows those letter to get sent in)</a:t>
            </a:r>
          </a:p>
          <a:p>
            <a:pPr lvl="2"/>
            <a:r>
              <a:rPr lang="en-US" sz="1800" dirty="0">
                <a:solidFill>
                  <a:prstClr val="black"/>
                </a:solidFill>
              </a:rPr>
              <a:t>For either – when an upload system is open, Re-contact those individuals ‘reminding’ them of some of the patients you saw/cases/</a:t>
            </a:r>
            <a:r>
              <a:rPr lang="en-US" sz="1800" dirty="0" err="1">
                <a:solidFill>
                  <a:prstClr val="black"/>
                </a:solidFill>
              </a:rPr>
              <a:t>etc</a:t>
            </a:r>
            <a:r>
              <a:rPr lang="en-US" sz="1800" dirty="0">
                <a:solidFill>
                  <a:prstClr val="black"/>
                </a:solidFill>
              </a:rPr>
              <a:t> and they can send your letter in with the appropriate form. </a:t>
            </a:r>
          </a:p>
          <a:p>
            <a:endParaRPr lang="en-US" dirty="0"/>
          </a:p>
        </p:txBody>
      </p:sp>
    </p:spTree>
    <p:extLst>
      <p:ext uri="{BB962C8B-B14F-4D97-AF65-F5344CB8AC3E}">
        <p14:creationId xmlns:p14="http://schemas.microsoft.com/office/powerpoint/2010/main" val="3400317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dirty="0"/>
              <a:t>Board Scores</a:t>
            </a:r>
          </a:p>
          <a:p>
            <a:pPr lvl="1"/>
            <a:r>
              <a:rPr lang="en-US" dirty="0"/>
              <a:t>Grades (AOA)</a:t>
            </a:r>
          </a:p>
          <a:p>
            <a:pPr lvl="1"/>
            <a:r>
              <a:rPr lang="en-US" dirty="0"/>
              <a:t>Interview</a:t>
            </a:r>
          </a:p>
          <a:p>
            <a:pPr lvl="1"/>
            <a:r>
              <a:rPr lang="en-US" dirty="0"/>
              <a:t>Letters of Recommendation</a:t>
            </a:r>
          </a:p>
          <a:p>
            <a:pPr lvl="1"/>
            <a:r>
              <a:rPr lang="en-US" b="1" u="sng" dirty="0"/>
              <a:t>Deans Letter</a:t>
            </a:r>
          </a:p>
          <a:p>
            <a:pPr lvl="1"/>
            <a:r>
              <a:rPr lang="en-US" b="1" u="sng" dirty="0"/>
              <a:t>Personal Statements</a:t>
            </a:r>
          </a:p>
          <a:p>
            <a:pPr lvl="1"/>
            <a:r>
              <a:rPr lang="en-US" dirty="0"/>
              <a:t>Research </a:t>
            </a:r>
          </a:p>
          <a:p>
            <a:pPr lvl="1"/>
            <a:r>
              <a:rPr lang="en-US" dirty="0"/>
              <a:t>Volunteering/Interest Groups/AMA</a:t>
            </a:r>
          </a:p>
          <a:p>
            <a:pPr lvl="1"/>
            <a:r>
              <a:rPr lang="en-US" dirty="0"/>
              <a:t>Make Weight/Past PT test – Limited (GME requirement to advance through residency)</a:t>
            </a:r>
          </a:p>
        </p:txBody>
      </p:sp>
    </p:spTree>
    <p:extLst>
      <p:ext uri="{BB962C8B-B14F-4D97-AF65-F5344CB8AC3E}">
        <p14:creationId xmlns:p14="http://schemas.microsoft.com/office/powerpoint/2010/main" val="2203326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Deans Letter/Personal Statement</a:t>
            </a:r>
          </a:p>
        </p:txBody>
      </p:sp>
      <p:sp>
        <p:nvSpPr>
          <p:cNvPr id="3" name="Content Placeholder 2"/>
          <p:cNvSpPr>
            <a:spLocks noGrp="1"/>
          </p:cNvSpPr>
          <p:nvPr>
            <p:ph idx="1"/>
          </p:nvPr>
        </p:nvSpPr>
        <p:spPr/>
        <p:txBody>
          <a:bodyPr/>
          <a:lstStyle/>
          <a:p>
            <a:r>
              <a:rPr lang="en-US" b="1" dirty="0"/>
              <a:t>Deans Letter</a:t>
            </a:r>
          </a:p>
          <a:p>
            <a:pPr lvl="1"/>
            <a:r>
              <a:rPr lang="en-US" dirty="0"/>
              <a:t>Meeting usually in 3</a:t>
            </a:r>
            <a:r>
              <a:rPr lang="en-US" baseline="30000" dirty="0"/>
              <a:t>rd</a:t>
            </a:r>
            <a:r>
              <a:rPr lang="en-US" dirty="0"/>
              <a:t> year</a:t>
            </a:r>
          </a:p>
          <a:p>
            <a:pPr lvl="1"/>
            <a:r>
              <a:rPr lang="en-US" dirty="0"/>
              <a:t>Review CV</a:t>
            </a:r>
          </a:p>
          <a:p>
            <a:pPr lvl="1"/>
            <a:r>
              <a:rPr lang="en-US" dirty="0"/>
              <a:t>Compilation of comments from rotations </a:t>
            </a:r>
          </a:p>
          <a:p>
            <a:pPr lvl="2"/>
            <a:r>
              <a:rPr lang="en-US" dirty="0"/>
              <a:t>Do well on rotations = good deans letter</a:t>
            </a:r>
          </a:p>
          <a:p>
            <a:r>
              <a:rPr lang="en-US" b="1" dirty="0"/>
              <a:t>Personal Statement </a:t>
            </a:r>
          </a:p>
          <a:p>
            <a:pPr lvl="1"/>
            <a:r>
              <a:rPr lang="en-US" dirty="0"/>
              <a:t>Matters to varying degrees</a:t>
            </a:r>
          </a:p>
        </p:txBody>
      </p:sp>
    </p:spTree>
    <p:extLst>
      <p:ext uri="{BB962C8B-B14F-4D97-AF65-F5344CB8AC3E}">
        <p14:creationId xmlns:p14="http://schemas.microsoft.com/office/powerpoint/2010/main" val="1628177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Residencies Look At?</a:t>
            </a:r>
          </a:p>
        </p:txBody>
      </p:sp>
      <p:sp>
        <p:nvSpPr>
          <p:cNvPr id="3" name="Content Placeholder 2"/>
          <p:cNvSpPr>
            <a:spLocks noGrp="1"/>
          </p:cNvSpPr>
          <p:nvPr>
            <p:ph idx="1"/>
          </p:nvPr>
        </p:nvSpPr>
        <p:spPr>
          <a:xfrm>
            <a:off x="457200" y="1600200"/>
            <a:ext cx="8229600" cy="5113751"/>
          </a:xfrm>
        </p:spPr>
        <p:txBody>
          <a:bodyPr>
            <a:normAutofit fontScale="92500" lnSpcReduction="10000"/>
          </a:bodyPr>
          <a:lstStyle/>
          <a:p>
            <a:pPr lvl="1"/>
            <a:r>
              <a:rPr lang="en-US" dirty="0"/>
              <a:t>Away Rotations, ADTs (Active Duty Tours), “Interview” rotations</a:t>
            </a:r>
          </a:p>
          <a:p>
            <a:pPr lvl="1"/>
            <a:r>
              <a:rPr lang="en-US" dirty="0"/>
              <a:t>Board Scores</a:t>
            </a:r>
          </a:p>
          <a:p>
            <a:pPr lvl="1"/>
            <a:r>
              <a:rPr lang="en-US" dirty="0"/>
              <a:t>Grades (AOA)</a:t>
            </a:r>
          </a:p>
          <a:p>
            <a:pPr lvl="1"/>
            <a:r>
              <a:rPr lang="en-US" dirty="0"/>
              <a:t>Interviews</a:t>
            </a:r>
          </a:p>
          <a:p>
            <a:pPr lvl="1"/>
            <a:r>
              <a:rPr lang="en-US" dirty="0"/>
              <a:t>Letters of Recommendation</a:t>
            </a:r>
          </a:p>
          <a:p>
            <a:pPr lvl="1"/>
            <a:r>
              <a:rPr lang="en-US" dirty="0"/>
              <a:t>Deans Letter</a:t>
            </a:r>
          </a:p>
          <a:p>
            <a:pPr lvl="1"/>
            <a:r>
              <a:rPr lang="en-US" dirty="0"/>
              <a:t>Personal Statements</a:t>
            </a:r>
          </a:p>
          <a:p>
            <a:pPr lvl="1"/>
            <a:r>
              <a:rPr lang="en-US" b="1" u="sng" dirty="0"/>
              <a:t>Research </a:t>
            </a:r>
          </a:p>
          <a:p>
            <a:pPr lvl="1"/>
            <a:r>
              <a:rPr lang="en-US" b="1" u="sng" dirty="0"/>
              <a:t>Volunteering/Interest Groups/AMA</a:t>
            </a:r>
          </a:p>
          <a:p>
            <a:pPr lvl="1"/>
            <a:r>
              <a:rPr lang="en-US" b="1" u="sng" dirty="0"/>
              <a:t>Make Weight/Past PT test – Limited (GME requirement to advance through residency)</a:t>
            </a:r>
          </a:p>
        </p:txBody>
      </p:sp>
    </p:spTree>
    <p:extLst>
      <p:ext uri="{BB962C8B-B14F-4D97-AF65-F5344CB8AC3E}">
        <p14:creationId xmlns:p14="http://schemas.microsoft.com/office/powerpoint/2010/main" val="2263600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Research/Volunteering/Interest Groups</a:t>
            </a:r>
          </a:p>
        </p:txBody>
      </p:sp>
      <p:sp>
        <p:nvSpPr>
          <p:cNvPr id="3" name="Content Placeholder 2"/>
          <p:cNvSpPr>
            <a:spLocks noGrp="1"/>
          </p:cNvSpPr>
          <p:nvPr>
            <p:ph idx="1"/>
          </p:nvPr>
        </p:nvSpPr>
        <p:spPr/>
        <p:txBody>
          <a:bodyPr>
            <a:normAutofit fontScale="92500" lnSpcReduction="20000"/>
          </a:bodyPr>
          <a:lstStyle/>
          <a:p>
            <a:r>
              <a:rPr lang="en-US" dirty="0"/>
              <a:t>Dependent on specialty: </a:t>
            </a:r>
            <a:r>
              <a:rPr lang="en-US" dirty="0" err="1"/>
              <a:t>Optho</a:t>
            </a:r>
            <a:r>
              <a:rPr lang="en-US" dirty="0"/>
              <a:t>, Ortho, </a:t>
            </a:r>
            <a:r>
              <a:rPr lang="en-US" dirty="0" err="1"/>
              <a:t>Derm</a:t>
            </a:r>
            <a:r>
              <a:rPr lang="en-US" dirty="0"/>
              <a:t> – research may be the normal</a:t>
            </a:r>
          </a:p>
          <a:p>
            <a:r>
              <a:rPr lang="en-US" dirty="0"/>
              <a:t>For most</a:t>
            </a:r>
          </a:p>
          <a:p>
            <a:pPr lvl="1"/>
            <a:r>
              <a:rPr lang="en-US" dirty="0"/>
              <a:t>Can help cover for less than optimal grades/board scores.</a:t>
            </a:r>
          </a:p>
          <a:p>
            <a:pPr lvl="1"/>
            <a:r>
              <a:rPr lang="en-US" dirty="0"/>
              <a:t>I.e. If not as strong a candidate – these things can help.</a:t>
            </a:r>
          </a:p>
          <a:p>
            <a:pPr lvl="1"/>
            <a:endParaRPr lang="en-US" dirty="0"/>
          </a:p>
          <a:p>
            <a:r>
              <a:rPr lang="en-US" dirty="0"/>
              <a:t>PT Test</a:t>
            </a:r>
          </a:p>
          <a:p>
            <a:pPr lvl="1"/>
            <a:r>
              <a:rPr lang="en-US" dirty="0"/>
              <a:t>Minimal effect – but helps to look the part, and will have a PT test during every ADT.</a:t>
            </a:r>
          </a:p>
          <a:p>
            <a:endParaRPr lang="en-US" dirty="0"/>
          </a:p>
        </p:txBody>
      </p:sp>
    </p:spTree>
    <p:extLst>
      <p:ext uri="{BB962C8B-B14F-4D97-AF65-F5344CB8AC3E}">
        <p14:creationId xmlns:p14="http://schemas.microsoft.com/office/powerpoint/2010/main" val="4256583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Military Residency Vs. Civilian Deferred/Sponsored </a:t>
            </a:r>
          </a:p>
        </p:txBody>
      </p:sp>
      <p:sp>
        <p:nvSpPr>
          <p:cNvPr id="5" name="Subtitle 4"/>
          <p:cNvSpPr>
            <a:spLocks noGrp="1"/>
          </p:cNvSpPr>
          <p:nvPr>
            <p:ph type="subTitle" idx="1"/>
          </p:nvPr>
        </p:nvSpPr>
        <p:spPr/>
        <p:txBody>
          <a:bodyPr>
            <a:normAutofit fontScale="92500" lnSpcReduction="20000"/>
          </a:bodyPr>
          <a:lstStyle/>
          <a:p>
            <a:r>
              <a:rPr lang="en-US" dirty="0"/>
              <a:t>Civilian Deferred = Residency at Civilian Location. </a:t>
            </a:r>
          </a:p>
          <a:p>
            <a:r>
              <a:rPr lang="en-US" dirty="0"/>
              <a:t>Civilian Sponsored = Paid Military Wage, Residency at Civilian Location</a:t>
            </a:r>
          </a:p>
        </p:txBody>
      </p:sp>
    </p:spTree>
    <p:extLst>
      <p:ext uri="{BB962C8B-B14F-4D97-AF65-F5344CB8AC3E}">
        <p14:creationId xmlns:p14="http://schemas.microsoft.com/office/powerpoint/2010/main" val="167629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Key Differences</a:t>
            </a:r>
          </a:p>
        </p:txBody>
      </p:sp>
      <p:sp>
        <p:nvSpPr>
          <p:cNvPr id="5" name="Subtitle 4"/>
          <p:cNvSpPr>
            <a:spLocks noGrp="1"/>
          </p:cNvSpPr>
          <p:nvPr>
            <p:ph type="subTitle" idx="1"/>
          </p:nvPr>
        </p:nvSpPr>
        <p:spPr/>
        <p:txBody>
          <a:bodyPr/>
          <a:lstStyle/>
          <a:p>
            <a:r>
              <a:rPr lang="en-US" dirty="0"/>
              <a:t>Medical School</a:t>
            </a:r>
          </a:p>
          <a:p>
            <a:r>
              <a:rPr lang="en-US" dirty="0"/>
              <a:t>Residency</a:t>
            </a:r>
          </a:p>
          <a:p>
            <a:r>
              <a:rPr lang="en-US" dirty="0"/>
              <a:t>Attending</a:t>
            </a:r>
          </a:p>
          <a:p>
            <a:endParaRPr lang="en-US" dirty="0"/>
          </a:p>
        </p:txBody>
      </p:sp>
    </p:spTree>
    <p:extLst>
      <p:ext uri="{BB962C8B-B14F-4D97-AF65-F5344CB8AC3E}">
        <p14:creationId xmlns:p14="http://schemas.microsoft.com/office/powerpoint/2010/main" val="3806529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Programs – Military </a:t>
            </a:r>
            <a:br>
              <a:rPr lang="en-US" dirty="0"/>
            </a:br>
            <a:r>
              <a:rPr lang="en-US" dirty="0"/>
              <a:t>Vs. </a:t>
            </a:r>
            <a:br>
              <a:rPr lang="en-US" dirty="0"/>
            </a:br>
            <a:r>
              <a:rPr lang="en-US" dirty="0"/>
              <a:t>Civilian Deferral</a:t>
            </a:r>
          </a:p>
        </p:txBody>
      </p:sp>
      <p:sp>
        <p:nvSpPr>
          <p:cNvPr id="3" name="Content Placeholder 2"/>
          <p:cNvSpPr>
            <a:spLocks noGrp="1"/>
          </p:cNvSpPr>
          <p:nvPr>
            <p:ph idx="1"/>
          </p:nvPr>
        </p:nvSpPr>
        <p:spPr>
          <a:xfrm>
            <a:off x="457200" y="1863247"/>
            <a:ext cx="8229600" cy="4525963"/>
          </a:xfrm>
        </p:spPr>
        <p:txBody>
          <a:bodyPr>
            <a:normAutofit/>
          </a:bodyPr>
          <a:lstStyle/>
          <a:p>
            <a:pPr lvl="0"/>
            <a:r>
              <a:rPr lang="en-US" sz="2700" dirty="0">
                <a:solidFill>
                  <a:prstClr val="black"/>
                </a:solidFill>
              </a:rPr>
              <a:t>Over the Summer you will get an </a:t>
            </a:r>
            <a:r>
              <a:rPr lang="en-US" sz="2700" b="1" u="sng" dirty="0">
                <a:solidFill>
                  <a:prstClr val="black"/>
                </a:solidFill>
              </a:rPr>
              <a:t>email detailing whether or not civilian deferrals will be granted </a:t>
            </a:r>
            <a:r>
              <a:rPr lang="en-US" sz="2700" dirty="0">
                <a:solidFill>
                  <a:prstClr val="black"/>
                </a:solidFill>
              </a:rPr>
              <a:t>and in what specialties.  This may or may not be set in stone.</a:t>
            </a:r>
          </a:p>
          <a:p>
            <a:pPr lvl="0"/>
            <a:r>
              <a:rPr lang="en-US" sz="2700" dirty="0">
                <a:solidFill>
                  <a:prstClr val="black"/>
                </a:solidFill>
              </a:rPr>
              <a:t>The likelihood of this varies by Branch, specialty, and swings widely year to year.</a:t>
            </a:r>
          </a:p>
          <a:p>
            <a:pPr lvl="0"/>
            <a:r>
              <a:rPr lang="en-US" sz="2700" dirty="0">
                <a:solidFill>
                  <a:prstClr val="black"/>
                </a:solidFill>
              </a:rPr>
              <a:t>General: Some competitive residencies with limited spots will occasionally offer Civilian deferral based on army needs</a:t>
            </a:r>
          </a:p>
          <a:p>
            <a:pPr lvl="0"/>
            <a:r>
              <a:rPr lang="en-US" sz="2700" dirty="0">
                <a:solidFill>
                  <a:prstClr val="black"/>
                </a:solidFill>
              </a:rPr>
              <a:t>*Important* every HPSP applicant must go through the Military Match Process – even if seeking deferment!</a:t>
            </a:r>
          </a:p>
        </p:txBody>
      </p:sp>
    </p:spTree>
    <p:extLst>
      <p:ext uri="{BB962C8B-B14F-4D97-AF65-F5344CB8AC3E}">
        <p14:creationId xmlns:p14="http://schemas.microsoft.com/office/powerpoint/2010/main" val="3129469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Civilian Deferral: EM Specific</a:t>
            </a:r>
          </a:p>
        </p:txBody>
      </p:sp>
      <p:sp>
        <p:nvSpPr>
          <p:cNvPr id="3" name="Content Placeholder 2"/>
          <p:cNvSpPr>
            <a:spLocks noGrp="1"/>
          </p:cNvSpPr>
          <p:nvPr>
            <p:ph idx="1"/>
          </p:nvPr>
        </p:nvSpPr>
        <p:spPr/>
        <p:txBody>
          <a:bodyPr>
            <a:normAutofit lnSpcReduction="10000"/>
          </a:bodyPr>
          <a:lstStyle/>
          <a:p>
            <a:pPr lvl="0"/>
            <a:r>
              <a:rPr lang="en-US" sz="2700" dirty="0">
                <a:solidFill>
                  <a:prstClr val="black"/>
                </a:solidFill>
              </a:rPr>
              <a:t>EM Specific</a:t>
            </a:r>
          </a:p>
          <a:p>
            <a:pPr lvl="1"/>
            <a:r>
              <a:rPr lang="en-US" sz="2300" dirty="0">
                <a:solidFill>
                  <a:prstClr val="black"/>
                </a:solidFill>
              </a:rPr>
              <a:t>ARMY: Very unlikely to occur, in fact the ARMY has now indicated (as of 2016) ERAS (the hub of the civilian match) no longer needs to completed by any applicant </a:t>
            </a:r>
            <a:r>
              <a:rPr lang="en-US" sz="2300" u="sng" dirty="0">
                <a:solidFill>
                  <a:prstClr val="black"/>
                </a:solidFill>
              </a:rPr>
              <a:t>except</a:t>
            </a:r>
            <a:r>
              <a:rPr lang="en-US" sz="2300" dirty="0">
                <a:solidFill>
                  <a:prstClr val="black"/>
                </a:solidFill>
              </a:rPr>
              <a:t> for Plastics and General Surgery. Follow the requirements of this closely. </a:t>
            </a:r>
          </a:p>
          <a:p>
            <a:pPr lvl="1"/>
            <a:r>
              <a:rPr lang="en-US" sz="2300" dirty="0">
                <a:solidFill>
                  <a:prstClr val="black"/>
                </a:solidFill>
              </a:rPr>
              <a:t>Air Force: Probably the most likely of the Branches to get a deferral, still seems best not to count on it. In addition, this MUST be completed concurrently THROUGH the Military Match process! The Program Directors help guide this process.</a:t>
            </a:r>
          </a:p>
          <a:p>
            <a:pPr lvl="1"/>
            <a:r>
              <a:rPr lang="en-US" sz="2300" dirty="0">
                <a:solidFill>
                  <a:prstClr val="black"/>
                </a:solidFill>
              </a:rPr>
              <a:t>Navy: Varies by year</a:t>
            </a:r>
          </a:p>
          <a:p>
            <a:endParaRPr lang="en-US" dirty="0"/>
          </a:p>
        </p:txBody>
      </p:sp>
    </p:spTree>
    <p:extLst>
      <p:ext uri="{BB962C8B-B14F-4D97-AF65-F5344CB8AC3E}">
        <p14:creationId xmlns:p14="http://schemas.microsoft.com/office/powerpoint/2010/main" val="671239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How to Apply</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954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A letter with detailed instructions is usually sent during your 3</a:t>
            </a:r>
            <a:r>
              <a:rPr lang="en-US" baseline="30000" dirty="0"/>
              <a:t>rd</a:t>
            </a:r>
            <a:r>
              <a:rPr lang="en-US" dirty="0"/>
              <a:t> year. Follow that for specifics. </a:t>
            </a:r>
          </a:p>
          <a:p>
            <a:r>
              <a:rPr lang="en-US" dirty="0"/>
              <a:t>Currently</a:t>
            </a:r>
          </a:p>
          <a:p>
            <a:pPr lvl="1"/>
            <a:r>
              <a:rPr lang="en-US" dirty="0"/>
              <a:t>The website known as “</a:t>
            </a:r>
            <a:r>
              <a:rPr lang="en-US" dirty="0">
                <a:hlinkClick r:id="rId2"/>
              </a:rPr>
              <a:t>MODS</a:t>
            </a:r>
            <a:r>
              <a:rPr lang="en-US" dirty="0"/>
              <a:t>” is the HUB for your application (ARMY, Air Force, &amp; Navy)</a:t>
            </a:r>
          </a:p>
          <a:p>
            <a:pPr lvl="1"/>
            <a:r>
              <a:rPr lang="en-US" dirty="0"/>
              <a:t>Application usually opens July of your 4</a:t>
            </a:r>
            <a:r>
              <a:rPr lang="en-US" baseline="30000" dirty="0"/>
              <a:t>th</a:t>
            </a:r>
            <a:r>
              <a:rPr lang="en-US" dirty="0"/>
              <a:t> year</a:t>
            </a:r>
          </a:p>
          <a:p>
            <a:pPr lvl="1"/>
            <a:r>
              <a:rPr lang="en-US" dirty="0"/>
              <a:t>All documents are sent/uploaded to MODS, endless also applying civilian (must also upload to ERAS)</a:t>
            </a:r>
          </a:p>
          <a:p>
            <a:pPr lvl="1"/>
            <a:r>
              <a:rPr lang="en-US" dirty="0"/>
              <a:t>All documents are usually due around October 15</a:t>
            </a:r>
            <a:r>
              <a:rPr lang="en-US" baseline="30000" dirty="0"/>
              <a:t>th</a:t>
            </a:r>
            <a:r>
              <a:rPr lang="en-US" dirty="0"/>
              <a:t> (including your rank list)</a:t>
            </a:r>
          </a:p>
          <a:p>
            <a:endParaRPr lang="en-US" dirty="0"/>
          </a:p>
        </p:txBody>
      </p:sp>
    </p:spTree>
    <p:extLst>
      <p:ext uri="{BB962C8B-B14F-4D97-AF65-F5344CB8AC3E}">
        <p14:creationId xmlns:p14="http://schemas.microsoft.com/office/powerpoint/2010/main" val="21678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 Specifics – ERAS?</a:t>
            </a:r>
          </a:p>
        </p:txBody>
      </p:sp>
      <p:sp>
        <p:nvSpPr>
          <p:cNvPr id="3" name="Content Placeholder 2"/>
          <p:cNvSpPr>
            <a:spLocks noGrp="1"/>
          </p:cNvSpPr>
          <p:nvPr>
            <p:ph idx="1"/>
          </p:nvPr>
        </p:nvSpPr>
        <p:spPr/>
        <p:txBody>
          <a:bodyPr>
            <a:normAutofit fontScale="85000" lnSpcReduction="20000"/>
          </a:bodyPr>
          <a:lstStyle/>
          <a:p>
            <a:r>
              <a:rPr lang="en-US" dirty="0"/>
              <a:t>ARMY</a:t>
            </a:r>
          </a:p>
          <a:p>
            <a:pPr lvl="1"/>
            <a:r>
              <a:rPr lang="en-US" dirty="0"/>
              <a:t>As of 2016, only those applying to Plastics and General Surgery ‘Had’ to complete MODS </a:t>
            </a:r>
            <a:r>
              <a:rPr lang="en-US" b="1" dirty="0"/>
              <a:t>and</a:t>
            </a:r>
            <a:r>
              <a:rPr lang="en-US" dirty="0"/>
              <a:t> ERAS</a:t>
            </a:r>
          </a:p>
          <a:p>
            <a:pPr lvl="1"/>
            <a:r>
              <a:rPr lang="en-US" dirty="0"/>
              <a:t>Most applied for ‘specialty’ + a transitional year for last ranking</a:t>
            </a:r>
          </a:p>
          <a:p>
            <a:r>
              <a:rPr lang="en-US" dirty="0"/>
              <a:t>NAVY</a:t>
            </a:r>
          </a:p>
          <a:p>
            <a:pPr lvl="1"/>
            <a:r>
              <a:rPr lang="en-US" dirty="0"/>
              <a:t>Depending on needs/direction may require ERAS</a:t>
            </a:r>
          </a:p>
          <a:p>
            <a:r>
              <a:rPr lang="en-US" dirty="0"/>
              <a:t>Air Force</a:t>
            </a:r>
          </a:p>
          <a:p>
            <a:pPr lvl="1"/>
            <a:r>
              <a:rPr lang="en-US" dirty="0"/>
              <a:t>Applied to both MODS and ERAS</a:t>
            </a:r>
          </a:p>
          <a:p>
            <a:pPr lvl="1"/>
            <a:r>
              <a:rPr lang="en-US" dirty="0"/>
              <a:t>Most applied for ‘Choice specialty’ (+/-) second specialty, plus a medicine year, a surgery year, and a transitional year for last ranking</a:t>
            </a:r>
          </a:p>
          <a:p>
            <a:pPr lvl="1"/>
            <a:endParaRPr lang="en-US" dirty="0"/>
          </a:p>
        </p:txBody>
      </p:sp>
      <p:sp>
        <p:nvSpPr>
          <p:cNvPr id="4" name="TextBox 3"/>
          <p:cNvSpPr txBox="1"/>
          <p:nvPr/>
        </p:nvSpPr>
        <p:spPr>
          <a:xfrm>
            <a:off x="3265715" y="6451345"/>
            <a:ext cx="3129511" cy="369332"/>
          </a:xfrm>
          <a:prstGeom prst="rect">
            <a:avLst/>
          </a:prstGeom>
          <a:noFill/>
        </p:spPr>
        <p:txBody>
          <a:bodyPr wrap="none" rtlCol="0">
            <a:spAutoFit/>
          </a:bodyPr>
          <a:lstStyle/>
          <a:p>
            <a:r>
              <a:rPr lang="en-US" dirty="0"/>
              <a:t>- Important to check you year - </a:t>
            </a:r>
          </a:p>
        </p:txBody>
      </p:sp>
    </p:spTree>
    <p:extLst>
      <p:ext uri="{BB962C8B-B14F-4D97-AF65-F5344CB8AC3E}">
        <p14:creationId xmlns:p14="http://schemas.microsoft.com/office/powerpoint/2010/main" val="4293232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The Selection Process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0223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 Specific</a:t>
            </a:r>
            <a:br>
              <a:rPr lang="en-US" dirty="0"/>
            </a:br>
            <a:r>
              <a:rPr lang="en-US" dirty="0"/>
              <a:t>Who are you ‘Competing’ with?</a:t>
            </a:r>
          </a:p>
        </p:txBody>
      </p:sp>
      <p:sp>
        <p:nvSpPr>
          <p:cNvPr id="3" name="Content Placeholder 2"/>
          <p:cNvSpPr>
            <a:spLocks noGrp="1"/>
          </p:cNvSpPr>
          <p:nvPr>
            <p:ph idx="1"/>
          </p:nvPr>
        </p:nvSpPr>
        <p:spPr/>
        <p:txBody>
          <a:bodyPr>
            <a:normAutofit/>
          </a:bodyPr>
          <a:lstStyle/>
          <a:p>
            <a:r>
              <a:rPr lang="en-US" dirty="0"/>
              <a:t>ARMY: Two Applicant Pools</a:t>
            </a:r>
          </a:p>
          <a:p>
            <a:pPr marL="971550" lvl="1" indent="-514350">
              <a:buFont typeface="+mj-lt"/>
              <a:buAutoNum type="arabicPeriod"/>
            </a:pPr>
            <a:r>
              <a:rPr lang="en-US" dirty="0"/>
              <a:t>Medical Student </a:t>
            </a:r>
          </a:p>
          <a:p>
            <a:pPr marL="971550" lvl="1" indent="-514350">
              <a:buFont typeface="+mj-lt"/>
              <a:buAutoNum type="arabicPeriod"/>
            </a:pPr>
            <a:r>
              <a:rPr lang="en-US" dirty="0"/>
              <a:t>Transitional Year + GMO </a:t>
            </a:r>
          </a:p>
          <a:p>
            <a:pPr marL="457200" lvl="1" indent="0">
              <a:buNone/>
            </a:pPr>
            <a:endParaRPr lang="en-US" dirty="0"/>
          </a:p>
          <a:p>
            <a:r>
              <a:rPr lang="en-US" dirty="0"/>
              <a:t>NAVY/AIR FORCE:</a:t>
            </a:r>
          </a:p>
          <a:p>
            <a:pPr marL="971550" lvl="1" indent="-514350">
              <a:buFont typeface="+mj-lt"/>
              <a:buAutoNum type="arabicPeriod"/>
            </a:pPr>
            <a:r>
              <a:rPr lang="en-US" dirty="0"/>
              <a:t>All applicants in same group</a:t>
            </a:r>
          </a:p>
        </p:txBody>
      </p:sp>
    </p:spTree>
    <p:extLst>
      <p:ext uri="{BB962C8B-B14F-4D97-AF65-F5344CB8AC3E}">
        <p14:creationId xmlns:p14="http://schemas.microsoft.com/office/powerpoint/2010/main" val="377508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Selection Process: </a:t>
            </a:r>
            <a:r>
              <a:rPr lang="en-US" dirty="0">
                <a:solidFill>
                  <a:srgbClr val="C00000"/>
                </a:solidFill>
              </a:rPr>
              <a:t>ARMY</a:t>
            </a:r>
          </a:p>
        </p:txBody>
      </p:sp>
      <p:sp>
        <p:nvSpPr>
          <p:cNvPr id="3" name="Content Placeholder 2"/>
          <p:cNvSpPr>
            <a:spLocks noGrp="1"/>
          </p:cNvSpPr>
          <p:nvPr>
            <p:ph idx="1"/>
          </p:nvPr>
        </p:nvSpPr>
        <p:spPr/>
        <p:txBody>
          <a:bodyPr/>
          <a:lstStyle/>
          <a:p>
            <a:r>
              <a:rPr lang="en-US" dirty="0"/>
              <a:t>Slots</a:t>
            </a:r>
          </a:p>
          <a:p>
            <a:pPr lvl="1"/>
            <a:r>
              <a:rPr lang="en-US" dirty="0"/>
              <a:t>Augusta: 6 MS (Varies), 2 TY/GMO</a:t>
            </a:r>
          </a:p>
          <a:p>
            <a:pPr lvl="1"/>
            <a:r>
              <a:rPr lang="en-US" dirty="0"/>
              <a:t>Darnell: 8 MS, 2 TY/GMO</a:t>
            </a:r>
          </a:p>
          <a:p>
            <a:pPr lvl="1"/>
            <a:r>
              <a:rPr lang="en-US" dirty="0"/>
              <a:t>Madigan: 10 MS, 2 TY/GMO</a:t>
            </a:r>
          </a:p>
          <a:p>
            <a:pPr lvl="1"/>
            <a:r>
              <a:rPr lang="en-US" dirty="0"/>
              <a:t>San Antonio 6 MS, 2 TY/GMO</a:t>
            </a:r>
          </a:p>
          <a:p>
            <a:pPr lvl="1"/>
            <a:r>
              <a:rPr lang="en-US" dirty="0"/>
              <a:t>Total: 30 MS, 8 TY/GMO</a:t>
            </a:r>
          </a:p>
          <a:p>
            <a:pPr lvl="1"/>
            <a:endParaRPr lang="en-US" dirty="0"/>
          </a:p>
        </p:txBody>
      </p:sp>
    </p:spTree>
    <p:extLst>
      <p:ext uri="{BB962C8B-B14F-4D97-AF65-F5344CB8AC3E}">
        <p14:creationId xmlns:p14="http://schemas.microsoft.com/office/powerpoint/2010/main" val="1388389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Selection Process: </a:t>
            </a:r>
            <a:r>
              <a:rPr lang="en-US" dirty="0">
                <a:solidFill>
                  <a:srgbClr val="C00000"/>
                </a:solidFill>
              </a:rPr>
              <a:t>ARMY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Medical Students (MS)</a:t>
            </a:r>
          </a:p>
          <a:p>
            <a:pPr marL="971550" lvl="1" indent="-514350">
              <a:buFont typeface="+mj-lt"/>
              <a:buAutoNum type="arabicPeriod"/>
            </a:pPr>
            <a:r>
              <a:rPr lang="en-US" dirty="0"/>
              <a:t>Students Rank 5 Programs on MODS (Typically 4 EM and 1 TY Program)</a:t>
            </a:r>
          </a:p>
          <a:p>
            <a:pPr marL="971550" lvl="1" indent="-514350">
              <a:buFont typeface="+mj-lt"/>
              <a:buAutoNum type="arabicPeriod"/>
            </a:pPr>
            <a:r>
              <a:rPr lang="en-US" dirty="0"/>
              <a:t>Program Director Ranks Medical Students 1 to X through MODs</a:t>
            </a:r>
          </a:p>
          <a:p>
            <a:pPr marL="971550" lvl="1" indent="-514350">
              <a:buFont typeface="+mj-lt"/>
              <a:buAutoNum type="arabicPeriod"/>
            </a:pPr>
            <a:r>
              <a:rPr lang="en-US" dirty="0"/>
              <a:t>Computer matches Student to Programs</a:t>
            </a:r>
          </a:p>
          <a:p>
            <a:pPr marL="971550" lvl="1" indent="-514350">
              <a:buFont typeface="+mj-lt"/>
              <a:buAutoNum type="arabicPeriod"/>
            </a:pPr>
            <a:r>
              <a:rPr lang="en-US" dirty="0"/>
              <a:t>Office of the Surgeon General will review and certify the match.</a:t>
            </a:r>
          </a:p>
          <a:p>
            <a:pPr marL="57150" indent="0">
              <a:buNone/>
            </a:pPr>
            <a:r>
              <a:rPr lang="en-US" dirty="0"/>
              <a:t>GMO/TY</a:t>
            </a:r>
          </a:p>
          <a:p>
            <a:pPr marL="971550" lvl="1" indent="-514350">
              <a:buFont typeface="+mj-lt"/>
              <a:buAutoNum type="arabicPeriod"/>
            </a:pPr>
            <a:r>
              <a:rPr lang="en-US" dirty="0"/>
              <a:t>Application graded by tri-service panel (score sheet following slide) = numerical value</a:t>
            </a:r>
          </a:p>
          <a:p>
            <a:pPr marL="971550" lvl="1" indent="-514350">
              <a:buFont typeface="+mj-lt"/>
              <a:buAutoNum type="arabicPeriod"/>
            </a:pPr>
            <a:r>
              <a:rPr lang="en-US" dirty="0"/>
              <a:t>Top 8 Packets based on numerical value will be selected for residency – distributed amongst the 4 programs based on applicant preference, program preference, and ARMY cost.</a:t>
            </a:r>
          </a:p>
        </p:txBody>
      </p:sp>
    </p:spTree>
    <p:extLst>
      <p:ext uri="{BB962C8B-B14F-4D97-AF65-F5344CB8AC3E}">
        <p14:creationId xmlns:p14="http://schemas.microsoft.com/office/powerpoint/2010/main" val="631347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Force/Navy	</a:t>
            </a:r>
          </a:p>
        </p:txBody>
      </p:sp>
      <p:sp>
        <p:nvSpPr>
          <p:cNvPr id="3" name="Content Placeholder 2"/>
          <p:cNvSpPr>
            <a:spLocks noGrp="1"/>
          </p:cNvSpPr>
          <p:nvPr>
            <p:ph idx="1"/>
          </p:nvPr>
        </p:nvSpPr>
        <p:spPr/>
        <p:txBody>
          <a:bodyPr>
            <a:normAutofit lnSpcReduction="10000"/>
          </a:bodyPr>
          <a:lstStyle/>
          <a:p>
            <a:r>
              <a:rPr lang="en-US" dirty="0"/>
              <a:t>JSGMEB</a:t>
            </a:r>
          </a:p>
          <a:p>
            <a:pPr lvl="1"/>
            <a:r>
              <a:rPr lang="en-US" dirty="0"/>
              <a:t>Meets the last week in November</a:t>
            </a:r>
          </a:p>
          <a:p>
            <a:pPr lvl="1"/>
            <a:r>
              <a:rPr lang="en-US" dirty="0"/>
              <a:t>Each applicant is rated by corresponding board in each service</a:t>
            </a:r>
          </a:p>
          <a:p>
            <a:pPr lvl="2"/>
            <a:r>
              <a:rPr lang="en-US" dirty="0"/>
              <a:t>That means that an army applicant also gets rated by the Navy and AF counterparts</a:t>
            </a:r>
          </a:p>
          <a:p>
            <a:pPr lvl="2"/>
            <a:r>
              <a:rPr lang="en-US" dirty="0"/>
              <a:t>Composite rating, Order of Merit List</a:t>
            </a:r>
          </a:p>
          <a:p>
            <a:pPr lvl="2"/>
            <a:r>
              <a:rPr lang="en-US" dirty="0"/>
              <a:t>Then the “match” happens, based on your preferences and where you fit on that list</a:t>
            </a:r>
          </a:p>
          <a:p>
            <a:pPr lvl="1"/>
            <a:r>
              <a:rPr lang="en-US" dirty="0"/>
              <a:t>Results posted on MODS in mid December</a:t>
            </a:r>
          </a:p>
          <a:p>
            <a:pPr lvl="1"/>
            <a:endParaRPr lang="en-US" dirty="0"/>
          </a:p>
          <a:p>
            <a:pPr lvl="1"/>
            <a:endParaRPr lang="en-US" dirty="0"/>
          </a:p>
        </p:txBody>
      </p:sp>
    </p:spTree>
    <p:extLst>
      <p:ext uri="{BB962C8B-B14F-4D97-AF65-F5344CB8AC3E}">
        <p14:creationId xmlns:p14="http://schemas.microsoft.com/office/powerpoint/2010/main" val="424590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a:t>
            </a:r>
            <a:r>
              <a:rPr lang="en-US" dirty="0">
                <a:solidFill>
                  <a:srgbClr val="FF0000"/>
                </a:solidFill>
              </a:rPr>
              <a:t>Medical School</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“Am I in the Military?” YES!</a:t>
            </a:r>
          </a:p>
          <a:p>
            <a:pPr marL="0" indent="0">
              <a:buNone/>
            </a:pPr>
            <a:r>
              <a:rPr lang="en-US" dirty="0"/>
              <a:t> </a:t>
            </a:r>
          </a:p>
          <a:p>
            <a:pPr marL="0" indent="0">
              <a:buNone/>
            </a:pPr>
            <a:r>
              <a:rPr lang="en-US" dirty="0"/>
              <a:t>Branch Specific Officer Training (Between 1</a:t>
            </a:r>
            <a:r>
              <a:rPr lang="en-US" baseline="30000" dirty="0"/>
              <a:t>st</a:t>
            </a:r>
            <a:r>
              <a:rPr lang="en-US" dirty="0"/>
              <a:t>-2</a:t>
            </a:r>
            <a:r>
              <a:rPr lang="en-US" baseline="30000" dirty="0"/>
              <a:t>nd</a:t>
            </a:r>
            <a:r>
              <a:rPr lang="en-US" dirty="0"/>
              <a:t> year)</a:t>
            </a:r>
          </a:p>
          <a:p>
            <a:pPr marL="0" indent="0">
              <a:buNone/>
            </a:pPr>
            <a:endParaRPr lang="en-US" dirty="0"/>
          </a:p>
          <a:p>
            <a:pPr marL="0" indent="0">
              <a:buNone/>
            </a:pPr>
            <a:r>
              <a:rPr lang="en-US" dirty="0"/>
              <a:t>Occasional PT(fitness) test</a:t>
            </a:r>
          </a:p>
          <a:p>
            <a:pPr marL="0" indent="0">
              <a:buNone/>
            </a:pPr>
            <a:endParaRPr lang="en-US" dirty="0"/>
          </a:p>
          <a:p>
            <a:pPr marL="0" indent="0">
              <a:buNone/>
            </a:pPr>
            <a:r>
              <a:rPr lang="en-US" dirty="0"/>
              <a:t>Early deadlines for USMLE scores, Residency Applications</a:t>
            </a:r>
          </a:p>
          <a:p>
            <a:pPr marL="0" indent="0">
              <a:buNone/>
            </a:pPr>
            <a:endParaRPr lang="en-US" dirty="0"/>
          </a:p>
          <a:p>
            <a:pPr marL="0" indent="0">
              <a:buNone/>
            </a:pPr>
            <a:r>
              <a:rPr lang="en-US" dirty="0"/>
              <a:t>‘Away Rotations’ in Military lingo (ADT) during 3</a:t>
            </a:r>
            <a:r>
              <a:rPr lang="en-US" baseline="30000" dirty="0"/>
              <a:t>rd</a:t>
            </a:r>
            <a:r>
              <a:rPr lang="en-US" dirty="0"/>
              <a:t>-4</a:t>
            </a:r>
            <a:r>
              <a:rPr lang="en-US" baseline="30000" dirty="0"/>
              <a:t>th</a:t>
            </a:r>
            <a:r>
              <a:rPr lang="en-US" dirty="0"/>
              <a:t> year almost mandatory (paid for)</a:t>
            </a:r>
          </a:p>
          <a:p>
            <a:pPr marL="0" indent="0">
              <a:buNone/>
            </a:pPr>
            <a:endParaRPr lang="en-US" dirty="0"/>
          </a:p>
          <a:p>
            <a:pPr marL="0" indent="0">
              <a:buNone/>
            </a:pPr>
            <a:r>
              <a:rPr lang="en-US" dirty="0"/>
              <a:t>Be aware for planning (weddings/</a:t>
            </a:r>
            <a:r>
              <a:rPr lang="en-US" dirty="0" err="1"/>
              <a:t>etc</a:t>
            </a:r>
            <a:r>
              <a:rPr lang="en-US" dirty="0"/>
              <a:t>) – Military Residencies start about 1 month earlier than Civilian.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596661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of a Competitive Applicant</a:t>
            </a:r>
          </a:p>
        </p:txBody>
      </p:sp>
      <p:sp>
        <p:nvSpPr>
          <p:cNvPr id="3" name="Content Placeholder 2"/>
          <p:cNvSpPr>
            <a:spLocks noGrp="1"/>
          </p:cNvSpPr>
          <p:nvPr>
            <p:ph idx="1"/>
          </p:nvPr>
        </p:nvSpPr>
        <p:spPr/>
        <p:txBody>
          <a:bodyPr>
            <a:normAutofit fontScale="70000" lnSpcReduction="20000"/>
          </a:bodyPr>
          <a:lstStyle/>
          <a:p>
            <a:r>
              <a:rPr lang="en-US" dirty="0"/>
              <a:t>Above average grades in years 1 and 2.</a:t>
            </a:r>
          </a:p>
          <a:p>
            <a:r>
              <a:rPr lang="en-US" dirty="0"/>
              <a:t>Step 1 at or above national average</a:t>
            </a:r>
          </a:p>
          <a:p>
            <a:r>
              <a:rPr lang="en-US" dirty="0"/>
              <a:t>Step 2 is more important in military match.  Be at or above national average, OR show significant improvement from Step 1</a:t>
            </a:r>
          </a:p>
          <a:p>
            <a:r>
              <a:rPr lang="en-US" dirty="0"/>
              <a:t>CS—Pass</a:t>
            </a:r>
          </a:p>
          <a:p>
            <a:r>
              <a:rPr lang="en-US" dirty="0"/>
              <a:t>Great Letters</a:t>
            </a:r>
          </a:p>
          <a:p>
            <a:r>
              <a:rPr lang="en-US" dirty="0"/>
              <a:t>Good evaluations on ADTs</a:t>
            </a:r>
          </a:p>
          <a:p>
            <a:r>
              <a:rPr lang="en-US" dirty="0"/>
              <a:t>Look the part</a:t>
            </a:r>
          </a:p>
          <a:p>
            <a:pPr lvl="1"/>
            <a:r>
              <a:rPr lang="en-US" dirty="0"/>
              <a:t>Uniform, hair, </a:t>
            </a:r>
            <a:r>
              <a:rPr lang="en-US" dirty="0" err="1"/>
              <a:t>ht</a:t>
            </a:r>
            <a:r>
              <a:rPr lang="en-US" dirty="0"/>
              <a:t>/</a:t>
            </a:r>
            <a:r>
              <a:rPr lang="en-US" dirty="0" err="1"/>
              <a:t>wt</a:t>
            </a:r>
            <a:endParaRPr lang="en-US" dirty="0"/>
          </a:p>
          <a:p>
            <a:r>
              <a:rPr lang="en-US" dirty="0"/>
              <a:t>Research/presentations*</a:t>
            </a:r>
          </a:p>
          <a:p>
            <a:r>
              <a:rPr lang="en-US" dirty="0"/>
              <a:t>Prior Service*</a:t>
            </a:r>
          </a:p>
          <a:p>
            <a:r>
              <a:rPr lang="en-US" dirty="0"/>
              <a:t>Ultra competitive specialties have higher board averages and minimum accepted scores* (Urology, ENT, Ortho etc.)</a:t>
            </a:r>
          </a:p>
          <a:p>
            <a:endParaRPr lang="en-US" dirty="0"/>
          </a:p>
        </p:txBody>
      </p:sp>
    </p:spTree>
    <p:extLst>
      <p:ext uri="{BB962C8B-B14F-4D97-AF65-F5344CB8AC3E}">
        <p14:creationId xmlns:p14="http://schemas.microsoft.com/office/powerpoint/2010/main" val="3735571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Don’t Match?</a:t>
            </a:r>
          </a:p>
        </p:txBody>
      </p:sp>
      <p:sp>
        <p:nvSpPr>
          <p:cNvPr id="3" name="Content Placeholder 2"/>
          <p:cNvSpPr>
            <a:spLocks noGrp="1"/>
          </p:cNvSpPr>
          <p:nvPr>
            <p:ph idx="1"/>
          </p:nvPr>
        </p:nvSpPr>
        <p:spPr/>
        <p:txBody>
          <a:bodyPr>
            <a:normAutofit fontScale="85000" lnSpcReduction="20000"/>
          </a:bodyPr>
          <a:lstStyle/>
          <a:p>
            <a:r>
              <a:rPr lang="en-US" dirty="0"/>
              <a:t>Sadly this happens to people every year. Good news – the Military has more options than civilian! </a:t>
            </a:r>
          </a:p>
          <a:p>
            <a:pPr lvl="1"/>
            <a:r>
              <a:rPr lang="en-US" dirty="0"/>
              <a:t>Transitional Year (TY)</a:t>
            </a:r>
          </a:p>
          <a:p>
            <a:pPr lvl="2"/>
            <a:r>
              <a:rPr lang="en-US" dirty="0"/>
              <a:t>Many people recommend ranking your ‘final spot’ as a Transitional Year – often at your ‘Number 1’ location. This allows you to interact with people there and try applying the following cycle.</a:t>
            </a:r>
          </a:p>
          <a:p>
            <a:pPr lvl="1"/>
            <a:r>
              <a:rPr lang="en-US" dirty="0"/>
              <a:t>GMO Tour</a:t>
            </a:r>
          </a:p>
          <a:p>
            <a:pPr lvl="2"/>
            <a:r>
              <a:rPr lang="en-US" dirty="0"/>
              <a:t>If you don’t match into a residency – you often complete a Transitional Year, and then a 2-3 year rotation. With ability to re-apply afterwards</a:t>
            </a:r>
          </a:p>
          <a:p>
            <a:pPr lvl="1"/>
            <a:r>
              <a:rPr lang="en-US" dirty="0"/>
              <a:t>Alternative Specialty?</a:t>
            </a:r>
          </a:p>
          <a:p>
            <a:pPr lvl="2"/>
            <a:r>
              <a:rPr lang="en-US" dirty="0"/>
              <a:t>There are often positions in varying specialties that are not filled, thus there is usually a message sent after the match seeking re-applicants for these spots (Similar to the Scramble after Civilian match)</a:t>
            </a:r>
          </a:p>
        </p:txBody>
      </p:sp>
    </p:spTree>
    <p:extLst>
      <p:ext uri="{BB962C8B-B14F-4D97-AF65-F5344CB8AC3E}">
        <p14:creationId xmlns:p14="http://schemas.microsoft.com/office/powerpoint/2010/main" val="2069477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Paid Move/PCS Logistics</a:t>
            </a:r>
          </a:p>
        </p:txBody>
      </p:sp>
      <p:sp>
        <p:nvSpPr>
          <p:cNvPr id="3" name="Content Placeholder 2"/>
          <p:cNvSpPr>
            <a:spLocks noGrp="1"/>
          </p:cNvSpPr>
          <p:nvPr>
            <p:ph idx="1"/>
          </p:nvPr>
        </p:nvSpPr>
        <p:spPr>
          <a:xfrm>
            <a:off x="457200" y="1600200"/>
            <a:ext cx="8229600" cy="4819261"/>
          </a:xfrm>
        </p:spPr>
        <p:txBody>
          <a:bodyPr>
            <a:normAutofit fontScale="77500" lnSpcReduction="20000"/>
          </a:bodyPr>
          <a:lstStyle/>
          <a:p>
            <a:r>
              <a:rPr lang="en-US" dirty="0"/>
              <a:t>Three Options</a:t>
            </a:r>
          </a:p>
          <a:p>
            <a:pPr lvl="1"/>
            <a:r>
              <a:rPr lang="en-US" dirty="0"/>
              <a:t>PPM, Personally Procured Move or Do it yourself (DITY)</a:t>
            </a:r>
          </a:p>
          <a:p>
            <a:pPr lvl="2"/>
            <a:r>
              <a:rPr lang="en-US" dirty="0"/>
              <a:t>You do it all yourself and get paid 95% of what it would cost the Government</a:t>
            </a:r>
          </a:p>
          <a:p>
            <a:pPr lvl="2"/>
            <a:r>
              <a:rPr lang="en-US" dirty="0"/>
              <a:t>Requires pre-post weights on your goods</a:t>
            </a:r>
          </a:p>
          <a:p>
            <a:pPr lvl="2"/>
            <a:r>
              <a:rPr lang="en-US" dirty="0"/>
              <a:t>Read the instructions carefully</a:t>
            </a:r>
          </a:p>
          <a:p>
            <a:pPr lvl="1"/>
            <a:r>
              <a:rPr lang="en-US" dirty="0"/>
              <a:t>Partial Do it yourself (Partial DITY)</a:t>
            </a:r>
          </a:p>
          <a:p>
            <a:pPr lvl="2"/>
            <a:r>
              <a:rPr lang="en-US" dirty="0"/>
              <a:t>Most of your goods are packed/trucked out. You fill up your car, and do a pre-post weight</a:t>
            </a:r>
          </a:p>
          <a:p>
            <a:pPr lvl="1"/>
            <a:r>
              <a:rPr lang="en-US" dirty="0"/>
              <a:t>Shipment of household goods</a:t>
            </a:r>
          </a:p>
          <a:p>
            <a:pPr lvl="2"/>
            <a:r>
              <a:rPr lang="en-US" dirty="0"/>
              <a:t>Government moves all of your goods</a:t>
            </a:r>
          </a:p>
          <a:p>
            <a:pPr lvl="2"/>
            <a:r>
              <a:rPr lang="en-US" dirty="0"/>
              <a:t>Pro – no hassle! Con – can take longer to get your household goods.</a:t>
            </a:r>
          </a:p>
          <a:p>
            <a:r>
              <a:rPr lang="en-US" dirty="0"/>
              <a:t>Start process once you have Residency Orders. Talk to your HPSP Counselor. Your recruiter may also be able to help initiate.</a:t>
            </a:r>
          </a:p>
          <a:p>
            <a:pPr lvl="1"/>
            <a:endParaRPr lang="en-US" dirty="0"/>
          </a:p>
        </p:txBody>
      </p:sp>
    </p:spTree>
    <p:extLst>
      <p:ext uri="{BB962C8B-B14F-4D97-AF65-F5344CB8AC3E}">
        <p14:creationId xmlns:p14="http://schemas.microsoft.com/office/powerpoint/2010/main" val="4057334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6000" b="1" dirty="0"/>
              <a:t>Additional Information</a:t>
            </a:r>
          </a:p>
        </p:txBody>
      </p:sp>
      <p:sp>
        <p:nvSpPr>
          <p:cNvPr id="7" name="Subtitle 6"/>
          <p:cNvSpPr>
            <a:spLocks noGrp="1"/>
          </p:cNvSpPr>
          <p:nvPr>
            <p:ph type="subTitle" idx="1"/>
          </p:nvPr>
        </p:nvSpPr>
        <p:spPr/>
        <p:txBody>
          <a:bodyPr/>
          <a:lstStyle/>
          <a:p>
            <a:r>
              <a:rPr lang="en-US" dirty="0"/>
              <a:t>This ends the formal presentation – Unformatted but possibly useful information follows</a:t>
            </a:r>
          </a:p>
        </p:txBody>
      </p:sp>
    </p:spTree>
    <p:extLst>
      <p:ext uri="{BB962C8B-B14F-4D97-AF65-F5344CB8AC3E}">
        <p14:creationId xmlns:p14="http://schemas.microsoft.com/office/powerpoint/2010/main" val="3409571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Military HPSP </a:t>
            </a:r>
            <a:r>
              <a:rPr lang="en-US" dirty="0" err="1"/>
              <a:t>facebook</a:t>
            </a:r>
            <a:r>
              <a:rPr lang="en-US" dirty="0"/>
              <a:t> page – huge group that helps answer lots of questions</a:t>
            </a:r>
          </a:p>
        </p:txBody>
      </p:sp>
    </p:spTree>
    <p:extLst>
      <p:ext uri="{BB962C8B-B14F-4D97-AF65-F5344CB8AC3E}">
        <p14:creationId xmlns:p14="http://schemas.microsoft.com/office/powerpoint/2010/main" val="2803192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ARMY/Military Deal</a:t>
            </a:r>
          </a:p>
        </p:txBody>
      </p:sp>
      <p:sp>
        <p:nvSpPr>
          <p:cNvPr id="3" name="Content Placeholder 2"/>
          <p:cNvSpPr>
            <a:spLocks noGrp="1"/>
          </p:cNvSpPr>
          <p:nvPr>
            <p:ph idx="1"/>
          </p:nvPr>
        </p:nvSpPr>
        <p:spPr/>
        <p:txBody>
          <a:bodyPr>
            <a:normAutofit lnSpcReduction="10000"/>
          </a:bodyPr>
          <a:lstStyle/>
          <a:p>
            <a:r>
              <a:rPr lang="en-US" dirty="0"/>
              <a:t>BOLC (ARMY) or the respective branch school, teaches you the ‘Military Culture’ saluting/uniform/</a:t>
            </a:r>
            <a:r>
              <a:rPr lang="en-US" dirty="0" err="1"/>
              <a:t>ect</a:t>
            </a:r>
            <a:r>
              <a:rPr lang="en-US" dirty="0"/>
              <a:t>. I was worried about Away Rotations in this aspect – you can do them without Officer School, but it helps. Either way feel free to ask residents questions, other students, or use the HPSP </a:t>
            </a:r>
            <a:r>
              <a:rPr lang="en-US" dirty="0" err="1"/>
              <a:t>facebook</a:t>
            </a:r>
            <a:r>
              <a:rPr lang="en-US" dirty="0"/>
              <a:t> site. There are lots of military culture specifics that you will learn with time. We were all there once. </a:t>
            </a:r>
          </a:p>
        </p:txBody>
      </p:sp>
    </p:spTree>
    <p:extLst>
      <p:ext uri="{BB962C8B-B14F-4D97-AF65-F5344CB8AC3E}">
        <p14:creationId xmlns:p14="http://schemas.microsoft.com/office/powerpoint/2010/main" val="1090025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and Ends</a:t>
            </a:r>
          </a:p>
        </p:txBody>
      </p:sp>
      <p:sp>
        <p:nvSpPr>
          <p:cNvPr id="3" name="Content Placeholder 2"/>
          <p:cNvSpPr>
            <a:spLocks noGrp="1"/>
          </p:cNvSpPr>
          <p:nvPr>
            <p:ph idx="1"/>
          </p:nvPr>
        </p:nvSpPr>
        <p:spPr/>
        <p:txBody>
          <a:bodyPr>
            <a:normAutofit/>
          </a:bodyPr>
          <a:lstStyle/>
          <a:p>
            <a:r>
              <a:rPr lang="en-US" dirty="0"/>
              <a:t>Research the programs and find contact information early</a:t>
            </a:r>
          </a:p>
          <a:p>
            <a:r>
              <a:rPr lang="en-US" dirty="0"/>
              <a:t>Clean, crisp CV</a:t>
            </a:r>
          </a:p>
          <a:p>
            <a:r>
              <a:rPr lang="en-US" dirty="0"/>
              <a:t>Don’t embellish your accomplishments</a:t>
            </a:r>
          </a:p>
          <a:p>
            <a:r>
              <a:rPr lang="en-US" dirty="0"/>
              <a:t>Value of original research/publications</a:t>
            </a:r>
          </a:p>
          <a:p>
            <a:r>
              <a:rPr lang="en-US" dirty="0"/>
              <a:t>Be a team player on your ADTs</a:t>
            </a:r>
          </a:p>
          <a:p>
            <a:endParaRPr lang="en-US" dirty="0"/>
          </a:p>
        </p:txBody>
      </p:sp>
    </p:spTree>
    <p:extLst>
      <p:ext uri="{BB962C8B-B14F-4D97-AF65-F5344CB8AC3E}">
        <p14:creationId xmlns:p14="http://schemas.microsoft.com/office/powerpoint/2010/main" val="1069660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Data ARMY</a:t>
            </a:r>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42" y="1178469"/>
            <a:ext cx="7729537" cy="580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628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 Data ARMY</a:t>
            </a: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87" y="1215416"/>
            <a:ext cx="7513546" cy="564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457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NAVY Specifics</a:t>
            </a:r>
          </a:p>
        </p:txBody>
      </p:sp>
      <p:pic>
        <p:nvPicPr>
          <p:cNvPr id="6" name="Content Placeholder 5"/>
          <p:cNvPicPr>
            <a:picLocks noGrp="1" noChangeAspect="1"/>
          </p:cNvPicPr>
          <p:nvPr>
            <p:ph idx="1"/>
          </p:nvPr>
        </p:nvPicPr>
        <p:blipFill>
          <a:blip r:embed="rId2"/>
          <a:stretch>
            <a:fillRect/>
          </a:stretch>
        </p:blipFill>
        <p:spPr>
          <a:xfrm>
            <a:off x="391402" y="1501613"/>
            <a:ext cx="3952737" cy="4675252"/>
          </a:xfrm>
          <a:prstGeom prst="rect">
            <a:avLst/>
          </a:prstGeom>
        </p:spPr>
      </p:pic>
      <p:pic>
        <p:nvPicPr>
          <p:cNvPr id="8" name="Picture 7"/>
          <p:cNvPicPr>
            <a:picLocks noChangeAspect="1"/>
          </p:cNvPicPr>
          <p:nvPr/>
        </p:nvPicPr>
        <p:blipFill>
          <a:blip r:embed="rId3"/>
          <a:stretch>
            <a:fillRect/>
          </a:stretch>
        </p:blipFill>
        <p:spPr>
          <a:xfrm>
            <a:off x="4534678" y="1417638"/>
            <a:ext cx="4471265" cy="4991659"/>
          </a:xfrm>
          <a:prstGeom prst="rect">
            <a:avLst/>
          </a:prstGeom>
        </p:spPr>
      </p:pic>
    </p:spTree>
    <p:extLst>
      <p:ext uri="{BB962C8B-B14F-4D97-AF65-F5344CB8AC3E}">
        <p14:creationId xmlns:p14="http://schemas.microsoft.com/office/powerpoint/2010/main" val="222806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a:t>
            </a:r>
            <a:r>
              <a:rPr lang="en-US" dirty="0">
                <a:solidFill>
                  <a:srgbClr val="FF0000"/>
                </a:solidFill>
              </a:rPr>
              <a:t>Residency</a:t>
            </a:r>
          </a:p>
        </p:txBody>
      </p:sp>
      <p:sp>
        <p:nvSpPr>
          <p:cNvPr id="3" name="Content Placeholder 2"/>
          <p:cNvSpPr>
            <a:spLocks noGrp="1"/>
          </p:cNvSpPr>
          <p:nvPr>
            <p:ph idx="1"/>
          </p:nvPr>
        </p:nvSpPr>
        <p:spPr>
          <a:xfrm>
            <a:off x="457200" y="1219200"/>
            <a:ext cx="8229600" cy="5451566"/>
          </a:xfrm>
        </p:spPr>
        <p:txBody>
          <a:bodyPr>
            <a:normAutofit fontScale="62500" lnSpcReduction="20000"/>
          </a:bodyPr>
          <a:lstStyle/>
          <a:p>
            <a:pPr marL="0" indent="0">
              <a:buNone/>
            </a:pPr>
            <a:r>
              <a:rPr lang="en-US" b="1" dirty="0"/>
              <a:t>Number of spots – Less in Military</a:t>
            </a:r>
          </a:p>
          <a:p>
            <a:pPr lvl="1"/>
            <a:r>
              <a:rPr lang="en-US" dirty="0"/>
              <a:t>Pro: Fewer applicants, closer specialty group, some specialties </a:t>
            </a:r>
            <a:r>
              <a:rPr lang="en-US" i="1" dirty="0"/>
              <a:t>may</a:t>
            </a:r>
            <a:r>
              <a:rPr lang="en-US" dirty="0"/>
              <a:t> become attainable to a less competitive applicant.</a:t>
            </a:r>
          </a:p>
          <a:p>
            <a:pPr lvl="1"/>
            <a:r>
              <a:rPr lang="en-US" dirty="0"/>
              <a:t>Con: Less spots to apply for, can make competitive specialties drastically ‘easier’ some years, and ‘harder’ others</a:t>
            </a:r>
          </a:p>
          <a:p>
            <a:pPr marL="0" indent="0">
              <a:buNone/>
            </a:pPr>
            <a:r>
              <a:rPr lang="en-US" b="1" dirty="0"/>
              <a:t>Locations – Fewer locations</a:t>
            </a:r>
          </a:p>
          <a:p>
            <a:pPr lvl="1"/>
            <a:r>
              <a:rPr lang="en-US" dirty="0"/>
              <a:t>Pro: Some great programs, certain specialties have considerable high grade programs, fewer interviews (the typical Civilian interview cycle varies widely but can include 20+ ($$), vs. military 4-5 at most, 2 of which are paid for).</a:t>
            </a:r>
          </a:p>
          <a:p>
            <a:pPr lvl="1"/>
            <a:r>
              <a:rPr lang="en-US" dirty="0"/>
              <a:t>Con: Fewer specific geographic options</a:t>
            </a:r>
          </a:p>
          <a:p>
            <a:pPr marL="0" indent="0">
              <a:buNone/>
            </a:pPr>
            <a:r>
              <a:rPr lang="en-US" b="1" dirty="0"/>
              <a:t>Application process – Interview rotation/away rotation MUCH more important, different application ‘process/dates’</a:t>
            </a:r>
          </a:p>
          <a:p>
            <a:pPr lvl="1"/>
            <a:r>
              <a:rPr lang="en-US" dirty="0"/>
              <a:t>Pro: Paid Away rotations! You get a much better ‘evaluation/feel’ for the program you will attend. You find out where you match several months before civilian counterparts (unless deferred to a civilian program)</a:t>
            </a:r>
          </a:p>
          <a:p>
            <a:pPr lvl="1"/>
            <a:r>
              <a:rPr lang="en-US" dirty="0"/>
              <a:t>Con: Requires you to choose your top ‘locations’ somewhat earlier, early dates for USMLE scores/applications/letters requires diligence </a:t>
            </a:r>
          </a:p>
          <a:p>
            <a:pPr marL="0" indent="0">
              <a:buNone/>
            </a:pPr>
            <a:r>
              <a:rPr lang="en-US" b="1" dirty="0"/>
              <a:t>More financial comfort during residency compared with civilian</a:t>
            </a:r>
          </a:p>
          <a:p>
            <a:pPr marL="0" indent="0">
              <a:buNone/>
            </a:pPr>
            <a:r>
              <a:rPr lang="en-US" b="1" dirty="0"/>
              <a:t>You are in the ARMY/NAVY/AIR FORCE! Working with great people, serving great people!</a:t>
            </a:r>
          </a:p>
        </p:txBody>
      </p:sp>
    </p:spTree>
    <p:extLst>
      <p:ext uri="{BB962C8B-B14F-4D97-AF65-F5344CB8AC3E}">
        <p14:creationId xmlns:p14="http://schemas.microsoft.com/office/powerpoint/2010/main" val="4139751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NAVY Specifics</a:t>
            </a:r>
          </a:p>
        </p:txBody>
      </p:sp>
      <p:pic>
        <p:nvPicPr>
          <p:cNvPr id="7" name="Picture 6"/>
          <p:cNvPicPr>
            <a:picLocks noChangeAspect="1"/>
          </p:cNvPicPr>
          <p:nvPr/>
        </p:nvPicPr>
        <p:blipFill>
          <a:blip r:embed="rId2"/>
          <a:stretch>
            <a:fillRect/>
          </a:stretch>
        </p:blipFill>
        <p:spPr>
          <a:xfrm>
            <a:off x="93796" y="1289749"/>
            <a:ext cx="4461935" cy="4981243"/>
          </a:xfrm>
          <a:prstGeom prst="rect">
            <a:avLst/>
          </a:prstGeom>
        </p:spPr>
      </p:pic>
      <p:pic>
        <p:nvPicPr>
          <p:cNvPr id="8" name="Picture 7"/>
          <p:cNvPicPr>
            <a:picLocks noChangeAspect="1"/>
          </p:cNvPicPr>
          <p:nvPr/>
        </p:nvPicPr>
        <p:blipFill>
          <a:blip r:embed="rId3"/>
          <a:stretch>
            <a:fillRect/>
          </a:stretch>
        </p:blipFill>
        <p:spPr>
          <a:xfrm>
            <a:off x="4682063" y="1289749"/>
            <a:ext cx="4368141" cy="4725464"/>
          </a:xfrm>
          <a:prstGeom prst="rect">
            <a:avLst/>
          </a:prstGeom>
        </p:spPr>
      </p:pic>
    </p:spTree>
    <p:extLst>
      <p:ext uri="{BB962C8B-B14F-4D97-AF65-F5344CB8AC3E}">
        <p14:creationId xmlns:p14="http://schemas.microsoft.com/office/powerpoint/2010/main" val="3108975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PGY 1 Sample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15136" y="1417638"/>
            <a:ext cx="3911487" cy="5203423"/>
          </a:xfrm>
          <a:prstGeom prst="rect">
            <a:avLst/>
          </a:prstGeom>
        </p:spPr>
      </p:pic>
    </p:spTree>
    <p:extLst>
      <p:ext uri="{BB962C8B-B14F-4D97-AF65-F5344CB8AC3E}">
        <p14:creationId xmlns:p14="http://schemas.microsoft.com/office/powerpoint/2010/main" val="2476316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PGY 2+ Example </a:t>
            </a:r>
            <a:br>
              <a:rPr lang="en-US" dirty="0"/>
            </a:br>
            <a:r>
              <a:rPr lang="en-US" dirty="0"/>
              <a:t>(*FITS =Full time in service)</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690306" y="1417638"/>
            <a:ext cx="3547723" cy="6784444"/>
          </a:xfrm>
          <a:prstGeom prst="rect">
            <a:avLst/>
          </a:prstGeom>
        </p:spPr>
      </p:pic>
    </p:spTree>
    <p:extLst>
      <p:ext uri="{BB962C8B-B14F-4D97-AF65-F5344CB8AC3E}">
        <p14:creationId xmlns:p14="http://schemas.microsoft.com/office/powerpoint/2010/main" val="4125574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br>
              <a:rPr lang="en-US" dirty="0"/>
            </a:br>
            <a:endParaRPr lang="en-US" dirty="0"/>
          </a:p>
        </p:txBody>
      </p:sp>
      <p:sp>
        <p:nvSpPr>
          <p:cNvPr id="6" name="Subtitle 5"/>
          <p:cNvSpPr>
            <a:spLocks noGrp="1"/>
          </p:cNvSpPr>
          <p:nvPr>
            <p:ph type="subTitle" idx="1"/>
          </p:nvPr>
        </p:nvSpPr>
        <p:spPr/>
        <p:txBody>
          <a:bodyPr/>
          <a:lstStyle/>
          <a:p>
            <a:r>
              <a:rPr lang="en-US" dirty="0"/>
              <a:t>Good Luck with Medical School and Your Military Medicine Career!</a:t>
            </a:r>
          </a:p>
        </p:txBody>
      </p:sp>
    </p:spTree>
    <p:extLst>
      <p:ext uri="{BB962C8B-B14F-4D97-AF65-F5344CB8AC3E}">
        <p14:creationId xmlns:p14="http://schemas.microsoft.com/office/powerpoint/2010/main" val="180388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a:t>
            </a:r>
            <a:r>
              <a:rPr lang="en-US" dirty="0">
                <a:solidFill>
                  <a:srgbClr val="FF0000"/>
                </a:solidFill>
              </a:rPr>
              <a:t>Attending</a:t>
            </a:r>
          </a:p>
        </p:txBody>
      </p:sp>
      <p:sp>
        <p:nvSpPr>
          <p:cNvPr id="3" name="Content Placeholder 2"/>
          <p:cNvSpPr>
            <a:spLocks noGrp="1"/>
          </p:cNvSpPr>
          <p:nvPr>
            <p:ph idx="1"/>
          </p:nvPr>
        </p:nvSpPr>
        <p:spPr/>
        <p:txBody>
          <a:bodyPr/>
          <a:lstStyle/>
          <a:p>
            <a:pPr marL="0" indent="0">
              <a:buNone/>
            </a:pPr>
            <a:r>
              <a:rPr lang="en-US" dirty="0"/>
              <a:t>Pro’s</a:t>
            </a:r>
          </a:p>
          <a:p>
            <a:pPr marL="0" indent="0">
              <a:buNone/>
            </a:pPr>
            <a:r>
              <a:rPr lang="en-US" sz="1800" dirty="0"/>
              <a:t>Practice setting and location vary widely – many opportunities to see/do things civilian doctors will most likely never experience.</a:t>
            </a:r>
          </a:p>
          <a:p>
            <a:pPr marL="0" indent="0">
              <a:buNone/>
            </a:pPr>
            <a:endParaRPr lang="en-US" sz="1800" dirty="0"/>
          </a:p>
          <a:p>
            <a:pPr marL="0" indent="0">
              <a:buNone/>
            </a:pPr>
            <a:r>
              <a:rPr lang="en-US" sz="1800" dirty="0"/>
              <a:t>No Loans to pay back!</a:t>
            </a:r>
          </a:p>
          <a:p>
            <a:pPr marL="0" indent="0">
              <a:buNone/>
            </a:pPr>
            <a:endParaRPr lang="en-US" dirty="0"/>
          </a:p>
          <a:p>
            <a:pPr marL="0" indent="0">
              <a:buNone/>
            </a:pPr>
            <a:r>
              <a:rPr lang="en-US" dirty="0"/>
              <a:t>Con’s </a:t>
            </a:r>
          </a:p>
          <a:p>
            <a:pPr marL="0" indent="0">
              <a:buNone/>
            </a:pPr>
            <a:r>
              <a:rPr lang="en-US" sz="1800" dirty="0"/>
              <a:t>There are some less than desirable locations/positions. </a:t>
            </a:r>
          </a:p>
          <a:p>
            <a:pPr marL="0" indent="0">
              <a:buNone/>
            </a:pPr>
            <a:endParaRPr lang="en-US" sz="1800" dirty="0"/>
          </a:p>
          <a:p>
            <a:pPr marL="0" indent="0">
              <a:buNone/>
            </a:pPr>
            <a:r>
              <a:rPr lang="en-US" sz="1800" dirty="0"/>
              <a:t>Lower salary</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08243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716280"/>
          <a:ext cx="6096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5974080" y="3345180"/>
            <a:ext cx="1478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1752600" y="1417320"/>
            <a:ext cx="1356360" cy="39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1933695"/>
            <a:ext cx="1752600" cy="369332"/>
          </a:xfrm>
          <a:prstGeom prst="rect">
            <a:avLst/>
          </a:prstGeom>
          <a:noFill/>
        </p:spPr>
        <p:txBody>
          <a:bodyPr wrap="square" rtlCol="0">
            <a:spAutoFit/>
          </a:bodyPr>
          <a:lstStyle/>
          <a:p>
            <a:r>
              <a:rPr lang="en-US" dirty="0"/>
              <a:t>Transitional Year</a:t>
            </a:r>
          </a:p>
        </p:txBody>
      </p:sp>
      <p:sp>
        <p:nvSpPr>
          <p:cNvPr id="11" name="TextBox 10"/>
          <p:cNvSpPr txBox="1"/>
          <p:nvPr/>
        </p:nvSpPr>
        <p:spPr>
          <a:xfrm>
            <a:off x="7452360" y="2883515"/>
            <a:ext cx="1752600" cy="923330"/>
          </a:xfrm>
          <a:prstGeom prst="rect">
            <a:avLst/>
          </a:prstGeom>
          <a:noFill/>
        </p:spPr>
        <p:txBody>
          <a:bodyPr wrap="square" rtlCol="0">
            <a:spAutoFit/>
          </a:bodyPr>
          <a:lstStyle/>
          <a:p>
            <a:r>
              <a:rPr lang="en-US" dirty="0"/>
              <a:t>Fellowship</a:t>
            </a:r>
          </a:p>
          <a:p>
            <a:r>
              <a:rPr lang="en-US" dirty="0"/>
              <a:t>-Depends On</a:t>
            </a:r>
          </a:p>
          <a:p>
            <a:r>
              <a:rPr lang="en-US" dirty="0"/>
              <a:t>  Need</a:t>
            </a:r>
          </a:p>
        </p:txBody>
      </p:sp>
      <p:cxnSp>
        <p:nvCxnSpPr>
          <p:cNvPr id="17" name="Straight Arrow Connector 16"/>
          <p:cNvCxnSpPr>
            <a:stCxn id="10" idx="2"/>
          </p:cNvCxnSpPr>
          <p:nvPr/>
        </p:nvCxnSpPr>
        <p:spPr>
          <a:xfrm>
            <a:off x="1333500" y="2303027"/>
            <a:ext cx="1668780" cy="548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p:cNvCxnSpPr>
          <p:nvPr/>
        </p:nvCxnSpPr>
        <p:spPr>
          <a:xfrm>
            <a:off x="1333500" y="2303027"/>
            <a:ext cx="0" cy="927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2420" y="3345180"/>
            <a:ext cx="2042160" cy="646331"/>
          </a:xfrm>
          <a:prstGeom prst="rect">
            <a:avLst/>
          </a:prstGeom>
          <a:noFill/>
        </p:spPr>
        <p:txBody>
          <a:bodyPr wrap="square" rtlCol="0">
            <a:spAutoFit/>
          </a:bodyPr>
          <a:lstStyle/>
          <a:p>
            <a:r>
              <a:rPr lang="en-US" dirty="0"/>
              <a:t>Graduate Medical Officer (GMO)</a:t>
            </a:r>
          </a:p>
        </p:txBody>
      </p:sp>
      <p:cxnSp>
        <p:nvCxnSpPr>
          <p:cNvPr id="25" name="Straight Arrow Connector 24"/>
          <p:cNvCxnSpPr>
            <a:stCxn id="23" idx="3"/>
          </p:cNvCxnSpPr>
          <p:nvPr/>
        </p:nvCxnSpPr>
        <p:spPr>
          <a:xfrm flipV="1">
            <a:off x="2354580" y="3668345"/>
            <a:ext cx="64770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1646965"/>
            <a:ext cx="748923" cy="261610"/>
          </a:xfrm>
          <a:prstGeom prst="rect">
            <a:avLst/>
          </a:prstGeom>
          <a:noFill/>
        </p:spPr>
        <p:txBody>
          <a:bodyPr wrap="none" rtlCol="0">
            <a:spAutoFit/>
          </a:bodyPr>
          <a:lstStyle/>
          <a:p>
            <a:r>
              <a:rPr lang="en-US" sz="1100" dirty="0"/>
              <a:t>No Match</a:t>
            </a:r>
          </a:p>
        </p:txBody>
      </p:sp>
      <p:sp>
        <p:nvSpPr>
          <p:cNvPr id="27" name="TextBox 26"/>
          <p:cNvSpPr txBox="1"/>
          <p:nvPr/>
        </p:nvSpPr>
        <p:spPr>
          <a:xfrm>
            <a:off x="608518" y="2636148"/>
            <a:ext cx="748923" cy="261610"/>
          </a:xfrm>
          <a:prstGeom prst="rect">
            <a:avLst/>
          </a:prstGeom>
          <a:noFill/>
        </p:spPr>
        <p:txBody>
          <a:bodyPr wrap="none" rtlCol="0">
            <a:spAutoFit/>
          </a:bodyPr>
          <a:lstStyle/>
          <a:p>
            <a:r>
              <a:rPr lang="en-US" sz="1100" dirty="0"/>
              <a:t>No Match</a:t>
            </a:r>
          </a:p>
        </p:txBody>
      </p:sp>
      <p:sp>
        <p:nvSpPr>
          <p:cNvPr id="29" name="TextBox 28"/>
          <p:cNvSpPr txBox="1"/>
          <p:nvPr/>
        </p:nvSpPr>
        <p:spPr>
          <a:xfrm>
            <a:off x="2235774" y="3375958"/>
            <a:ext cx="551754" cy="261610"/>
          </a:xfrm>
          <a:prstGeom prst="rect">
            <a:avLst/>
          </a:prstGeom>
          <a:noFill/>
        </p:spPr>
        <p:txBody>
          <a:bodyPr wrap="none" rtlCol="0">
            <a:spAutoFit/>
          </a:bodyPr>
          <a:lstStyle/>
          <a:p>
            <a:r>
              <a:rPr lang="en-US" sz="1100" dirty="0"/>
              <a:t>Match</a:t>
            </a:r>
          </a:p>
        </p:txBody>
      </p:sp>
      <p:sp>
        <p:nvSpPr>
          <p:cNvPr id="30" name="TextBox 29"/>
          <p:cNvSpPr txBox="1"/>
          <p:nvPr/>
        </p:nvSpPr>
        <p:spPr>
          <a:xfrm>
            <a:off x="2218977" y="2760405"/>
            <a:ext cx="551754" cy="261610"/>
          </a:xfrm>
          <a:prstGeom prst="rect">
            <a:avLst/>
          </a:prstGeom>
          <a:noFill/>
        </p:spPr>
        <p:txBody>
          <a:bodyPr wrap="none" rtlCol="0">
            <a:spAutoFit/>
          </a:bodyPr>
          <a:lstStyle/>
          <a:p>
            <a:r>
              <a:rPr lang="en-US" sz="1100" dirty="0"/>
              <a:t>Match</a:t>
            </a:r>
          </a:p>
        </p:txBody>
      </p:sp>
      <p:cxnSp>
        <p:nvCxnSpPr>
          <p:cNvPr id="32" name="Straight Arrow Connector 31"/>
          <p:cNvCxnSpPr>
            <a:stCxn id="11" idx="2"/>
          </p:cNvCxnSpPr>
          <p:nvPr/>
        </p:nvCxnSpPr>
        <p:spPr>
          <a:xfrm flipH="1">
            <a:off x="5974080" y="3806845"/>
            <a:ext cx="2354580" cy="1420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770731" y="57389"/>
            <a:ext cx="4236720" cy="461665"/>
          </a:xfrm>
          <a:prstGeom prst="rect">
            <a:avLst/>
          </a:prstGeom>
          <a:noFill/>
        </p:spPr>
        <p:txBody>
          <a:bodyPr wrap="square" rtlCol="0">
            <a:spAutoFit/>
          </a:bodyPr>
          <a:lstStyle/>
          <a:p>
            <a:r>
              <a:rPr lang="en-US" sz="2400" b="1" dirty="0"/>
              <a:t>Typical Army/Air Force Path</a:t>
            </a:r>
          </a:p>
        </p:txBody>
      </p:sp>
    </p:spTree>
    <p:extLst>
      <p:ext uri="{BB962C8B-B14F-4D97-AF65-F5344CB8AC3E}">
        <p14:creationId xmlns:p14="http://schemas.microsoft.com/office/powerpoint/2010/main" val="1526462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ZmFsc2UsIlZlcnNpb24iOnsiJGlkIjoiMiIsIlZlcnNpb24iOiIzLjAuMSIsIk9yaWdpbmFsQXNzZW1ibHlWZXJzaW9uIjoiMy4wOS4wNS4wMCIsIkVkaXRpb24iOiJCYXNpYyIsIklzUGx1c0VkaXRpb24iOmZhbHNlfSwiRWZmZWN0Ijow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nRydWUsIkVsYXBzZWRUaW1lRm9ybWF0Ijox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DEtMDgtMTVUMjM6NTk6NTkuOTk5WiIsIkVuZERhdGUiOiIyMDA1LTA2LTAxVDIzOjU5OjU5Ljk5OVoiLCJGb3JtYXQiOiJNTSIsIlR5cGUiOjQsIkF1dG9EYXRlUmFuZ2UiOnRydWUsIldvcmtpbmdEYXlzIjozMSwiVG9kYXlNYXJrZXJUZXh0IjoiVG9kYXkiLCJBdXRvU2NhbGVUeXBlIjpmYWxzZX0sIk1pbGVzdG9uZXMiOlt7IiRpZCI6IjEyMyIsIkRhdGUiOiIyMDAxLTA4LTE1VDIzOjU5OjU5Ljk5OVoiLCJTdHlsZSI6eyIkaWQiOiIxMjQiLCJTaGFwZSI6MiwiQ29ubmVjdG9yTWFyZ2luIjp7IiRyZWYiOiI1NCJ9LCJDb25uZWN0b3JTdHlsZSI6eyIkaWQiOiIxMjUiLCJMaW5lQ29sb3IiOnsiJGlkIjoiMTI2IiwiJHR5cGUiOiJOTFJFLkNvbW1vbi5Eb20uU29saWRDb2xvckJydXNoLCBOTFJFLkNvbW1vbiIsIkNvbG9yIjp7IiRpZCI6IjEyNyIsIkEiOjEyNywiUiI6NzUsIkciOjE3MiwiQiI6MTk4fX0sIkxpbmVXZWlnaHQiOjEuMCwiTGluZVR5cGUiOjAsIlBhcmVudFN0eWxlIjp7IiRyZWYiOiI1NSJ9fSwiSXNCZWxvd1RpbWViYW5kIjpmYWxzZSwiSGlkZURhdGUiOmZhbHNlLCJTaGFwZVNpemUiOjEsIlNwYWNpbmciOjIuMCwiUGFkZGluZyI6eyIkcmVmIjoiNTgifSwiU2hhcGVTdHlsZSI6eyIkaWQiOiIxMjgiLCJNYXJnaW4iOnsiJHJlZiI6IjYwIn0sIlBhZGRpbmciOnsiJHJlZiI6IjYxIn0sIkJhY2tncm91bmQiOnsiJGlkIjoiMTI5IiwiQ29sb3IiOnsiJGlkIjoiMTMwIiwiQSI6MjU1LCJSIjo3NSwiRyI6MTcyLCJCIjoxOTh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WRjM2U5YzYtMWY3Yy00YjcyLTgxYjctY2Q2OGUxMWQxMGI2IiwiSW1wb3J0SWQiOm51bGwsIlRpdGxlIjoiRmlyc3QgRGF5IE1lZCBTY2hvb2whIiwiTm90ZSI6bnVsbCwiSHlwZXJsaW5rIjpudWxsLCJJc0NoYW5nZWQiOmZhbHNlLCJJc05ldyI6ZmFsc2V9LHsiJGlkIjoiMTM4IiwiRGF0ZSI6IjIwMDItMDEtMDh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wLCJHIjoxMTQsIkIiOjE4OH19LCJMaW5lV2VpZ2h0IjoxLjAsIkxpbmVUeXBlIjowLCJQYXJlbnRTdHlsZSI6eyIkcmVmIjoiNTUifX0sIklzQmVsb3dUaW1lYmFuZCI6ZmFsc2UsIkhpZGVEYXRlIjpmYWxzZSwiU2hhcGVTaXplIjoxLCJTcGFjaW5nIjoyLjAsIlBhZGRpbmciOnsiJHJlZiI6IjU4In0sIlNoYXBlU3R5bGUiOnsiJGlkIjoiMTQzIiwiTWFyZ2luIjp7IiRyZWYiOiI2MCJ9LCJQYWRkaW5nIjp7IiRyZWYiOiI2MSJ9LCJCYWNrZ3JvdW5kIjp7IiRpZCI6IjE0NCIsIkNvbG9yIjp7IiRpZCI6IjE0NSIsIkEiOjI1NSwiUiI6MCwiRyI6MTE0LCJCIjoxODh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jU3ZjkxODUtNjM2Mi00MTk1LTkyMjMtZjViMWEzYjJiN2U0IiwiSW1wb3J0SWQiOm51bGwsIlRpdGxlIjoiU2NoZWR1bGUgQk9MQyIsIk5vdGUiOm51bGwsIkh5cGVybGluayI6bnVsbCwiSXNDaGFuZ2VkIjpmYWxzZSwiSXNOZXciOmZhbHNlfSx7IiRpZCI6IjE1MyIsIkRhdGUiOiIyMDAzLTA2LTE4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NzksIkciOjEyOSwiQiI6MTg5fX0sIkxpbmVXZWlnaHQiOjEuMCwiTGluZVR5cGUiOjAsIlBhcmVudFN0eWxlIjp7IiRyZWYiOiI1NSJ9fSwiSXNCZWxvd1RpbWViYW5kIjp0cnVlLCJIaWRlRGF0ZSI6ZmFsc2UsIlNoYXBlU2l6ZSI6MSwiU3BhY2luZyI6Mi4wLCJQYWRkaW5nIjp7IiRyZWYiOiI1OCJ9LCJTaGFwZVN0eWxlIjp7IiRpZCI6IjE1OCIsIk1hcmdpbiI6eyIkcmVmIjoiNjAifSwiUGFkZGluZyI6eyIkcmVmIjoiNjEifSwiQmFja2dyb3VuZCI6eyIkaWQiOiIxNTkiLCJDb2xvciI6eyIkaWQiOiIxNjAiLCJBIjoyNTUsIlIiOjc5LCJHIjoxMjksIkIiOjE4OX19LCJJc1Zpc2libGUiOnRydWUsIldpZHRoIjoxOC4wLCJIZWlnaHQiOjIw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xOGFjNzFmZS1jMGJmLTRjMGItYmZlMS1kOGUyNzZmOTFmNmEiLCJJbXBvcnRJZCI6bnVsbCwiVGl0bGUiOiIgU1RFUCAxIiwiTm90ZSI6bnVsbCwiSHlwZXJsaW5rIjpudWxsLCJJc0NoYW5nZWQiOmZhbHNlLCJJc05ldyI6ZmFsc2V9LHsiJGlkIjoiMTY4IiwiRGF0ZSI6IjIwMDQtMDEtMDFUMjM6NTk6NTkuOTk5WiIsIlN0eWxlIjp7IiRpZCI6IjE2OSIsIlNoYXBlIjoyLCJDb25uZWN0b3JNYXJnaW4iOnsiJHJlZiI6IjU0In0sIkNvbm5lY3RvclN0eWxlIjp7IiRpZCI6IjE3MCIsIkxpbmVDb2xvciI6eyIkaWQiOiIxNzEiLCIkdHlwZSI6Ik5MUkUuQ29tbW9uLkRvbS5Tb2xpZENvbG9yQnJ1c2gsIE5MUkUuQ29tbW9uIiwiQ29sb3IiOnsiJGlkIjoiMTcyIiwiQSI6MTI3LCJSIjoxOTIsIkciOjgwLCJCIjo3N319LCJMaW5lV2VpZ2h0IjoxLjAsIkxpbmVUeXBlIjowLCJQYXJlbnRTdHlsZSI6eyIkcmVmIjoiNTUifX0sIklzQmVsb3dUaW1lYmFuZCI6ZmFsc2UsIkhpZGVEYXRlIjpmYWxzZSwiU2hhcGVTaXplIjoxLCJTcGFjaW5nIjoyLjAsIlBhZGRpbmciOnsiJHJlZiI6IjU4In0sIlNoYXBlU3R5bGUiOnsiJGlkIjoiMTczIiwiTWFyZ2luIjp7IiRyZWYiOiI2MCJ9LCJQYWRkaW5nIjp7IiRyZWYiOiI2MSJ9LCJCYWNrZ3JvdW5kIjp7IiRpZCI6IjE3NCIsIkNvbG9yIjp7IiRpZCI6IjE3NSIsIkEiOjI1NSwiUiI6MTkyLCJHIjo4MCwiQiI6Nzd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TllM2VkMTQtYjJmNi00MTkwLTlhNDItNzNlOWMzNDk1NWU5IiwiSW1wb3J0SWQiOm51bGwsIlRpdGxlIjoiU2NoZWR1bGUgQXdheSBSb3RhdGlvbnMiLCJOb3RlIjpudWxsLCJIeXBlcmxpbmsiOm51bGwsIklzQ2hhbmdlZCI6ZmFsc2UsIklzTmV3IjpmYWxzZX0seyIkaWQiOiIxODMiLCJEYXRlIjoiMjAwNC0wOC0xOFQyMzo1OTo1OS45OTlaIiwiU3R5bGUiOnsiJGlkIjoiMTg0IiwiU2hhcGUiOjIsIkNvbm5lY3Rvck1hcmdpbiI6eyIkcmVmIjoiNTQifSwiQ29ubmVjdG9yU3R5bGUiOnsiJGlkIjoiMTg1IiwiTGluZUNvbG9yIjp7IiRpZCI6IjE4NiIsIiR0eXBlIjoiTkxSRS5Db21tb24uRG9tLlNvbGlkQ29sb3JCcnVzaCwgTkxSRS5Db21tb24iLCJDb2xvciI6eyIkaWQiOiIxODciLCJBIjoxMjcsIlIiOjE1NSwiRyI6MTg3LCJCIjo4OX19LCJMaW5lV2VpZ2h0IjoxLjAsIkxpbmVUeXBlIjowLCJQYXJlbnRTdHlsZSI6eyIkcmVmIjoiNTUifX0sIklzQmVsb3dUaW1lYmFuZCI6dHJ1ZSwiSGlkZURhdGUiOmZhbHNlLCJTaGFwZVNpemUiOjEsIlNwYWNpbmciOjIuMCwiUGFkZGluZyI6eyIkcmVmIjoiNTgifSwiU2hhcGVTdHlsZSI6eyIkaWQiOiIxODgiLCJNYXJnaW4iOnsiJHJlZiI6IjYwIn0sIlBhZGRpbmciOnsiJHJlZiI6IjYxIn0sIkJhY2tncm91bmQiOnsiJGlkIjoiMTg5IiwiQ29sb3IiOnsiJGlkIjoiMTkwIiwiQSI6MjU1LCJSIjoxNTUsIkciOjE4NywiQiI6ODl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TYyYTk4NmQtOWNmMy00NmI2LWE5YWUtNmNmMjU3ZjFhNjlkIiwiSW1wb3J0SWQiOm51bGwsIlRpdGxlIjoiU1RFUCAyIiwiTm90ZSI6bnVsbCwiSHlwZXJsaW5rIjpudWxsLCJJc0NoYW5nZWQiOmZhbHNlLCJJc05ldyI6ZmFsc2V9LHsiJGlkIjoiMTk4IiwiRGF0ZSI6IjIwMDQtMDktMTVUMjM6NTk6NTkuOTk5WiIsIlN0eWxlIjp7IiRpZCI6IjE5OSIsIlNoYXBlIjoyLCJDb25uZWN0b3JNYXJnaW4iOnsiJHJlZiI6IjU0In0sIkNvbm5lY3RvclN0eWxlIjp7IiRpZCI6IjIwMCIsIkxpbmVDb2xvciI6eyIkaWQiOiIyMDEiLCIkdHlwZSI6Ik5MUkUuQ29tbW9uLkRvbS5Tb2xpZENvbG9yQnJ1c2gsIE5MUkUuQ29tbW9uIiwiQ29sb3IiOnsiJGlkIjoiMjAyIiwiQSI6MTI3LCJSIjozMSwiRyI6NzMsIkIiOjEyNX19LCJMaW5lV2VpZ2h0IjoxLjAsIkxpbmVUeXBlIjowLCJQYXJlbnRTdHlsZSI6eyIkcmVmIjoiNTUifX0sIklzQmVsb3dUaW1lYmFuZCI6ZmFsc2UsIkhpZGVEYXRlIjpmYWxzZSwiU2hhcGVTaXplIjoxLCJTcGFjaW5nIjoyLjAsIlBhZGRpbmciOnsiJHJlZiI6IjU4In0sIlNoYXBlU3R5bGUiOnsiJGlkIjoiMjAzIiwiTWFyZ2luIjp7IiRyZWYiOiI2MCJ9LCJQYWRkaW5nIjp7IiRyZWYiOiI2MSJ9LCJCYWNrZ3JvdW5kIjp7IiRpZCI6IjIwNCIsIkNvbG9yIjp7IiRpZCI6IjIwNSIsIkEiOjI1NSwiUiI6MzEsIkciOjczLCJCIjoxMjV9fSwiSXNWaXNpYmxlIjp0cnVlLCJXaWR0aCI6MTguMCwiSGVpZ2h0IjoyMC4wLCJCb3JkZXJTdHlsZSI6eyIkaWQiOiIyMDYiLCJMaW5lQ29sb3IiOnsiJHJlZiI6IjYzIn0sIkxpbmVXZWlnaHQiOjAuMCwiTGluZVR5cGUiOjAsIlBhcmVudFN0eWxlIjp7IiRyZWYiOiI2MiJ9fSwiUGFyZW50U3R5bGUiOnsiJHJlZiI6IjU5In19LCJUaXRsZVN0eWxlIjp7IiRpZCI6IjIwNyIsIkZvbnRTZXR0aW5ncyI6eyIkaWQiOiIyM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2E1YTVjYzUtZGY5OC00NWY1LWJjOTEtODgzNjllYmI5ZDVmIiwiSW1wb3J0SWQiOm51bGwsIlRpdGxlIjoiKkVSQVMgQXBwIER1ZSIsIk5vdGUiOm51bGwsIkh5cGVybGluayI6bnVsbCwiSXNDaGFuZ2VkIjpmYWxzZSwiSXNOZXciOmZhbHNlfSx7IiRpZCI6IjIxMyIsIkRhdGUiOiIyMDA0LTEwLTE1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EyNywiUiI6MTI4LCJHIjoxMDAsIkIiOjE2Mn19LCJMaW5lV2VpZ2h0IjoxLjAsIkxpbmVUeXBlIjowLCJQYXJlbnRTdHlsZSI6eyIkcmVmIjoiNTUifX0sIklzQmVsb3dUaW1lYmFuZCI6ZmFsc2UsIkhpZGVEYXRlIjpmYWxzZSwiU2hhcGVTaXplIjoxLCJTcGFjaW5nIjoyLjAsIlBhZGRpbmciOnsiJHJlZiI6IjU4In0sIlNoYXBlU3R5bGUiOnsiJGlkIjoiMjE4IiwiTWFyZ2luIjp7IiRyZWYiOiI2MCJ9LCJQYWRkaW5nIjp7IiRyZWYiOiI2MSJ9LCJCYWNrZ3JvdW5kIjp7IiRpZCI6IjIxOSIsIkNvbG9yIjp7IiRpZCI6IjIyMCIsIkEiOjI1NSwiUiI6MTI4LCJHIjoxMDAsIkIiOjE2Mn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IsIkZvcmVncm91bmQiOnsiJHJlZiI6IjY3In0sIk1heFdpZHRoIjo0N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jQiLCJMaW5lQ29sb3IiOm51bGwsIkxpbmVXZWlnaHQiOjAuMCwiTGluZVR5cGUiOjAsIlBhcmVudFN0eWxlIjpudWxsfSwiUGFyZW50U3R5bGUiOnsiJHJlZiI6IjY1In19LCJEYXRlU3R5bGUiOnsiJGlkIjoiMjI1IiwiRm9udFNldHRpbmdzIjp7IiRpZCI6IjIy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ZlMDQxNGM2LWQyM2QtNDIwYy1hZWM1LWY5Njk0ZDc5YTNmNiIsIkltcG9ydElkIjpudWxsLCJUaXRsZSI6IlJhbmsgTGlzdCBEdWUiLCJOb3RlIjpudWxsLCJIeXBlcmxpbmsiOm51bGwsIklzQ2hhbmdlZCI6ZmFsc2UsIklzTmV3IjpmYWxzZX0seyIkaWQiOiIyMjgiLCJEYXRlIjoiMjAwNC0xMS0wNVQyMzo1OTo1OS45OTlaIiwiU3R5bGUiOnsiJGlkIjoiMjI5IiwiU2hhcGUiOjIsIkNvbm5lY3Rvck1hcmdpbiI6eyIkcmVmIjoiNTQifSwiQ29ubmVjdG9yU3R5bGUiOnsiJGlkIjoiMjMwIiwiTGluZUNvbG9yIjp7IiRpZCI6IjIzMSIsIiR0eXBlIjoiTkxSRS5Db21tb24uRG9tLlNvbGlkQ29sb3JCcnVzaCwgTkxSRS5Db21tb24iLCJDb2xvciI6eyIkaWQiOiIyMzIiLCJBIjoxMjcsIlIiOjc1LCJHIjoxNzIsIkIiOjE5OH19LCJMaW5lV2VpZ2h0IjoxLjAsIkxpbmVUeXBlIjowLCJQYXJlbnRTdHlsZSI6eyIkcmVmIjoiNTUifX0sIklzQmVsb3dUaW1lYmFuZCI6ZmFsc2UsIkhpZGVEYXRlIjpmYWxzZSwiU2hhcGVTaXplIjoxLCJTcGFjaW5nIjoyLjAsIlBhZGRpbmciOnsiJHJlZiI6IjU4In0sIlNoYXBlU3R5bGUiOnsiJGlkIjoiMjMzIiwiTWFyZ2luIjp7IiRyZWYiOiI2MCJ9LCJQYWRkaW5nIjp7IiRyZWYiOiI2MSJ9LCJCYWNrZ3JvdW5kIjp7IiRpZCI6IjIzNCIsIkNvbG9yIjp7IiRpZCI6IjIzNSIsIkEiOjI1NSwiUiI6NzUsIkciOjE3MiwiQiI6MTk4fX0sIklzVmlzaWJsZSI6dHJ1ZSwiV2lkdGgiOjE4LjAsIkhlaWdodCI6MjAuMCwiQm9yZGVyU3R5bGUiOnsiJGlkIjoiMjM2IiwiTGluZUNvbG9yIjp7IiRyZWYiOiI2MyJ9LCJMaW5lV2VpZ2h0IjowLjAsIkxpbmVUeXBlIjowLCJQYXJlbnRTdHlsZSI6eyIkcmVmIjoiNjIifX0sIlBhcmVudFN0eWxlIjp7IiRyZWYiOiI1OSJ9fSwiVGl0bGVTdHlsZSI6eyIkaWQiOiIyMzciLCJGb250U2V0dGluZ3MiOnsiJGlkIjoiMjM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zkiLCJMaW5lQ29sb3IiOm51bGwsIkxpbmVXZWlnaHQiOjAuMCwiTGluZVR5cGUiOjAsIlBhcmVudFN0eWxlIjpudWxsfSwiUGFyZW50U3R5bGUiOnsiJHJlZiI6IjY1In19LCJEYXRlU3R5bGUiOnsiJGlkIjoiMjQwIiwiRm9udFNldHRpbmdzIjp7IiRpZCI6IjI0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0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NjYTYwMGZjLWEwM2EtNDc1NC05MmM5LTljZGZkOGI1NmZlZCIsIkltcG9ydElkIjpudWxsLCJUaXRsZSI6IlByb2dyYW1zIFJhbmsgU3R1ZGVudHMiLCJOb3RlIjpudWxsLCJIeXBlcmxpbmsiOm51bGwsIklzQ2hhbmdlZCI6ZmFsc2UsIklzTmV3IjpmYWxzZX0seyIkaWQiOiIyNDMiLCJEYXRlIjoiMjAwNC0xMS0wMVQyMzo1OTo1OS45OTlaIiwiU3R5bGUiOnsiJGlkIjoiMjQ0IiwiU2hhcGUiOjIsIkNvbm5lY3Rvck1hcmdpbiI6eyIkcmVmIjoiNTQifSwiQ29ubmVjdG9yU3R5bGUiOnsiJGlkIjoiMjQ1IiwiTGluZUNvbG9yIjp7IiRpZCI6IjI0NiIsIiR0eXBlIjoiTkxSRS5Db21tb24uRG9tLlNvbGlkQ29sb3JCcnVzaCwgTkxSRS5Db21tb24iLCJDb2xvciI6eyIkaWQiOiIyNDciLCJBIjoxMjcsIlIiOjE5MiwiRyI6ODAsIkIiOjc3fX0sIkxpbmVXZWlnaHQiOjEuMCwiTGluZVR5cGUiOjAsIlBhcmVudFN0eWxlIjp7IiRyZWYiOiI1NSJ9fSwiSXNCZWxvd1RpbWViYW5kIjp0cnVlLCJIaWRlRGF0ZSI6ZmFsc2UsIlNoYXBlU2l6ZSI6MSwiU3BhY2luZyI6Mi4wLCJQYWRkaW5nIjp7IiRyZWYiOiI1OCJ9LCJTaGFwZVN0eWxlIjp7IiRpZCI6IjI0OCIsIk1hcmdpbiI6eyIkcmVmIjoiNjAifSwiUGFkZGluZyI6eyIkcmVmIjoiNjEifSwiQmFja2dyb3VuZCI6eyIkaWQiOiIyNDkiLCJDb2xvciI6eyIkaWQiOiIyNTAiLCJBIjoyNTUsIlIiOjE5MiwiRyI6ODAsIkIiOjc3fX0sIklzVmlzaWJsZSI6dHJ1ZSwiV2lkdGgiOjE4LjAsIkhlaWdodCI6MjAuMCwiQm9yZGVyU3R5bGUiOnsiJGlkIjoiMjUxIiwiTGluZUNvbG9yIjp7IiRyZWYiOiI2MyJ9LCJMaW5lV2VpZ2h0IjowLjAsIkxpbmVUeXBlIjowLCJQYXJlbnRTdHlsZSI6eyIkcmVmIjoiNjIifX0sIlBhcmVudFN0eWxlIjp7IiRyZWYiOiI1OSJ9fSwiVGl0bGVTdHlsZSI6eyIkaWQiOiIyNTIiLCJGb250U2V0dGluZ3MiOnsiJGlkIjoiMjU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QiLCJMaW5lQ29sb3IiOm51bGwsIkxpbmVXZWlnaHQiOjAuMCwiTGluZVR5cGUiOjAsIlBhcmVudFN0eWxlIjpudWxsfSwiUGFyZW50U3R5bGUiOnsiJHJlZiI6IjY1In19LCJEYXRlU3R5bGUiOnsiJGlkIjoiMjU1IiwiRm9udFNldHRpbmdzIjp7IiRpZCI6IjI1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MyOTZhYjczLTFiMGQtNDVmYS1hN2IzLWYwMjk1MjU1ZDJkZSIsIkltcG9ydElkIjpudWxsLCJUaXRsZSI6IkNTIEV4YW0iLCJOb3RlIjpudWxsLCJIeXBlcmxpbmsiOm51bGwsIklzQ2hhbmdlZCI6ZmFsc2UsIklzTmV3IjpmYWxzZX0seyIkaWQiOiIyNTgiLCJEYXRlIjoiMjAwNC0xMi0xNlQyMzo1OTo1OS45OTlaIiwiU3R5bGUiOnsiJGlkIjoiMjU5IiwiU2hhcGUiOjIsIkNvbm5lY3Rvck1hcmdpbiI6eyIkcmVmIjoiNTQifSwiQ29ubmVjdG9yU3R5bGUiOnsiJGlkIjoiMjYwIiwiTGluZUNvbG9yIjp7IiRpZCI6IjI2MSIsIiR0eXBlIjoiTkxSRS5Db21tb24uRG9tLlNvbGlkQ29sb3JCcnVzaCwgTkxSRS5Db21tb24iLCJDb2xvciI6eyIkaWQiOiIyNjIiLCJBIjoxMjcsIlIiOjI0NywiRyI6MTUwLCJCIjo3MH19LCJMaW5lV2VpZ2h0IjoxLjAsIkxpbmVUeXBlIjowLCJQYXJlbnRTdHlsZSI6eyIkcmVmIjoiNTUifX0sIklzQmVsb3dUaW1lYmFuZCI6ZmFsc2UsIkhpZGVEYXRlIjpmYWxzZSwiU2hhcGVTaXplIjoxLCJTcGFjaW5nIjoyLjAsIlBhZGRpbmciOnsiJHJlZiI6IjU4In0sIlNoYXBlU3R5bGUiOnsiJGlkIjoiMjYzIiwiTWFyZ2luIjp7IiRyZWYiOiI2MCJ9LCJQYWRkaW5nIjp7IiRyZWYiOiI2MSJ9LCJCYWNrZ3JvdW5kIjp7IiRpZCI6IjI2NCIsIkNvbG9yIjp7IiRpZCI6IjI2NSIsIkEiOjI1NSwiUiI6MjQ3LCJHIjoxNTAsIkIiOjcwfX0sIklzVmlzaWJsZSI6dHJ1ZSwiV2lkdGgiOjE4LjAsIkhlaWdodCI6MjAuMCwiQm9yZGVyU3R5bGUiOnsiJGlkIjoiMjY2IiwiTGluZUNvbG9yIjp7IiRyZWYiOiI2MyJ9LCJMaW5lV2VpZ2h0IjowLjAsIkxpbmVUeXBlIjowLCJQYXJlbnRTdHlsZSI6eyIkcmVmIjoiNjIifX0sIlBhcmVudFN0eWxlIjp7IiRyZWYiOiI1OSJ9fSwiVGl0bGVTdHlsZSI6eyIkaWQiOiIyNjciLCJGb250U2V0dGluZ3MiOnsiJGlkIjoiMjY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lkMTAzNGQzLTFlZjctNDYwNC04M2Q4LTk2MjgyNmQzYWQ1OCIsIkltcG9ydElkIjpudWxsLCJUaXRsZSI6Ik1hdGNoIFJlc3VsdHMgIiwiTm90ZSI6bnVsbCwiSHlwZXJsaW5rIjpudWxsLCJJc0NoYW5nZWQiOmZhbHNlLCJJc05ldyI6ZmFsc2V9LHsiJGlkIjoiMjczIiwiRGF0ZSI6IjIwMDUtMDMtMTdUMjM6NTk6NTkuOTk5WiIsIlN0eWxlIjp7IiRpZCI6IjI3NCIsIlNoYXBlIjoyLCJDb25uZWN0b3JNYXJnaW4iOnsiJHJlZiI6IjU0In0sIkNvbm5lY3RvclN0eWxlIjp7IiRpZCI6IjI3NSIsIkxpbmVDb2xvciI6eyIkaWQiOiIyNzYiLCIkdHlwZSI6Ik5MUkUuQ29tbW9uLkRvbS5Tb2xpZENvbG9yQnJ1c2gsIE5MUkUuQ29tbW9uIiwiQ29sb3IiOnsiJGlkIjoiMjc3IiwiQSI6MTI3LCJSIjo3OSwiRyI6MTI5LCJCIjoxODl9fSwiTGluZVdlaWdodCI6MS4wLCJMaW5lVHlwZSI6MCwiUGFyZW50U3R5bGUiOnsiJHJlZiI6IjU1In19LCJJc0JlbG93VGltZWJhbmQiOmZhbHNlLCJIaWRlRGF0ZSI6ZmFsc2UsIlNoYXBlU2l6ZSI6MSwiU3BhY2luZyI6Mi4wLCJQYWRkaW5nIjp7IiRyZWYiOiI1OCJ9LCJTaGFwZVN0eWxlIjp7IiRpZCI6IjI3OCIsIk1hcmdpbiI6eyIkcmVmIjoiNjAifSwiUGFkZGluZyI6eyIkcmVmIjoiNjEifSwiQmFja2dyb3VuZCI6eyIkaWQiOiIyNzkiLCJDb2xvciI6eyIkaWQiOiIyODAiLCJBIjoyNTUsIlIiOjc5LCJHIjoxMjksIkIiOjE4OX19LCJJc1Zpc2libGUiOnRydWUsIldpZHRoIjoxOC4wLCJIZWlnaHQiOjIwLjAsIkJvcmRlclN0eWxlIjp7IiRpZCI6IjI4MSIsIkxpbmVDb2xvciI6eyIkcmVmIjoiNjMifSwiTGluZVdlaWdodCI6MC4wLCJMaW5lVHlwZSI6MCwiUGFyZW50U3R5bGUiOnsiJHJlZiI6IjYyIn19LCJQYXJlbnRTdHlsZSI6eyIkcmVmIjoiNTkifX0sIlRpdGxlU3R5bGUiOnsiJGlkIjoiMjgyIiwiRm9udFNldHRpbmdzIjp7IiRpZCI6IjI4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0IiwiTGluZUNvbG9yIjpudWxsLCJMaW5lV2VpZ2h0IjowLjAsIkxpbmVUeXBlIjowLCJQYXJlbnRTdHlsZSI6bnVsbH0sIlBhcmVudFN0eWxlIjp7IiRyZWYiOiI2NSJ9fSwiRGF0ZVN0eWxlIjp7IiRpZCI6IjI4NSIsIkZvbnRTZXR0aW5ncyI6eyIkaWQiOiIyO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yODU0ZmRhMi1iZmJmLTRmNDItYjM1Yy05OTMyNmUyNjZkNTQiLCJJbXBvcnRJZCI6bnVsbCwiVGl0bGUiOiIqQ2l2aWxpYW4gTWF0Y2giLCJOb3RlIjpudWxsLCJIeXBlcmxpbmsiOm51bGwsIklzQ2hhbmdlZCI6ZmFsc2UsIklzTmV3IjpmYWxzZX0seyIkaWQiOiIyODgiLCJEYXRlIjoiMjAwNS0wNi0wMVQyMzo1OTo1OS45OTlaIiwiU3R5bGUiOnsiJGlkIjoiMjg5IiwiU2hhcGUiOjIsIkNvbm5lY3Rvck1hcmdpbiI6eyIkcmVmIjoiNTQifSwiQ29ubmVjdG9yU3R5bGUiOnsiJGlkIjoiMjkwIiwiTGluZUNvbG9yIjp7IiRpZCI6IjI5MSIsIiR0eXBlIjoiTkxSRS5Db21tb24uRG9tLlNvbGlkQ29sb3JCcnVzaCwgTkxSRS5Db21tb24iLCJDb2xvciI6eyIkaWQiOiIyOTIiLCJBIjoxMjcsIlIiOjE1NSwiRyI6MTg3LCJCIjo4OX19LCJMaW5lV2VpZ2h0IjoxLjAsIkxpbmVUeXBlIjowLCJQYXJlbnRTdHlsZSI6eyIkcmVmIjoiNTUifX0sIklzQmVsb3dUaW1lYmFuZCI6ZmFsc2UsIkhpZGVEYXRlIjpmYWxzZSwiU2hhcGVTaXplIjoxLCJTcGFjaW5nIjoyLjAsIlBhZGRpbmciOnsiJHJlZiI6IjU4In0sIlNoYXBlU3R5bGUiOnsiJGlkIjoiMjkzIiwiTWFyZ2luIjp7IiRyZWYiOiI2MCJ9LCJQYWRkaW5nIjp7IiRyZWYiOiI2MSJ9LCJCYWNrZ3JvdW5kIjp7IiRpZCI6IjI5NCIsIkNvbG9yIjp7IiRpZCI6IjI5NSIsIkEiOjI1NSwiUiI6MTU1LCJHIjoxODcsIkIiOjg5fX0sIklzVmlzaWJsZSI6dHJ1ZSwiV2lkdGgiOjE4LjAsIkhlaWdodCI6MjAuMCwiQm9yZGVyU3R5bGUiOnsiJGlkIjoiMjk2IiwiTGluZUNvbG9yIjp7IiRyZWYiOiI2MyJ9LCJMaW5lV2VpZ2h0IjowLjAsIkxpbmVUeXBlIjowLCJQYXJlbnRTdHlsZSI6eyIkcmVmIjoiNjIifX0sIlBhcmVudFN0eWxlIjp7IiRyZWYiOiI1OSJ9fSwiVGl0bGVTdHlsZSI6eyIkaWQiOiIyOTciLCJGb250U2V0dGluZ3MiOnsiJGlkIjoiMjk4IiwiRm9udFNpemUiOjExLCJGb250TmFtZSI6IkNhbGlicmkiLCJJc0JvbGQiOnRydWUsIklzSXRhbGljIjpmYWxzZSwiSXNVbmRlcmxpbmVkIjpmYWxzZSwiUGFyZW50U3R5bGUiOnsiJHJlZiI6IjY2In19LCJBdXRvU2l6ZSI6MiwiRm9yZWdyb3VuZCI6eyIkcmVmIjoiNjcifSwiTWF4V2lkdGgiOjU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5OSIsIkxpbmVDb2xvciI6bnVsbCwiTGluZVdlaWdodCI6MC4wLCJMaW5lVHlwZSI6MCwiUGFyZW50U3R5bGUiOm51bGx9LCJQYXJlbnRTdHlsZSI6eyIkcmVmIjoiNjUifX0sIkRhdGVTdHlsZSI6eyIkaWQiOiIzMDAiLCJGb250U2V0dGluZ3MiOnsiJGlkIjoiMzA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TA2YTliMzgtM2Q5Mi00NDBhLTlhOGEtYjMxZGVmODhhYjc3IiwiSW1wb3J0SWQiOm51bGwsIlRpdGxlIjoiRmlyc3QgRGF5IE1pbGl0YXJ5IFJlc2lkZW5jeSEiLCJOb3RlIjpudWxsLCJIeXBlcmxpbmsiOm51bGwsIklzQ2hhbmdlZCI6ZmFsc2UsIklzTmV3IjpmYWxzZX1dLCJUYXNrcyI6W3siJGlkIjoiMzAzIiwiR3JvdXBOYW1lIjpudWxsLCJTdGFydERhdGUiOiIyMDAyLTA2LTE4VDAwOjAwOjAwWiIsIkVuZERhdGUiOiIyMDAyLTA4LTA0VDIzOjU5OjU5Ljk5OVoiLCJQZXJjZW50YWdlQ29tcGxldGUiOm51bGwsIlN0eWxlIjp7IiRpZCI6IjMwNCIsIlNoYXBlIjoyLCJTaGFwZVRoaWNrbmVzcyI6MSwiRHVyYXRpb25Gb3JtYXQiOjAsIkluY2x1ZGVOb25Xb3JraW5nRGF5c0luRHVyYXRpb24iOmZhbHNlLCJQZXJjZW50YWdlQ29tcGxldGVTdHlsZSI6eyIkaWQiOiIzMDUiLCJGb250U2V0dGluZ3MiOnsiJGlkIjoiMz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3IiwiTGluZUNvbG9yIjpudWxsLCJMaW5lV2VpZ2h0IjowLjAsIkxpbmVUeXBlIjowLCJQYXJlbnRTdHlsZSI6bnVsbH0sIlBhcmVudFN0eWxlIjp7IiRyZWYiOiI4MSJ9fSwiRHVyYXRpb25TdHlsZSI6eyIkaWQiOiIzMDgiLCJGb250U2V0dGluZ3MiOnsiJGlkIjoiMz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wIiwiTGluZUNvbG9yIjpudWxsLCJMaW5lV2VpZ2h0IjowLjAsIkxpbmVUeXBlIjowLCJQYXJlbnRTdHlsZSI6bnVsbH0sIlBhcmVudFN0eWxlIjp7IiRyZWYiOiI4OCJ9fSwiSG9yaXpvbnRhbENvbm5lY3RvclN0eWxlIjp7IiRpZCI6IjMxMSIsIkxpbmVDb2xvciI6eyIkcmVmIjoiOTYifSwiTGluZVdlaWdodCI6MS4wLCJMaW5lVHlwZSI6MCwiUGFyZW50U3R5bGUiOnsiJHJlZiI6Ijk1In19LCJWZXJ0aWNhbENvbm5lY3RvclN0eWxlIjp7IiRpZCI6IjMxMi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MxMyIsIk1hcmdpbiI6eyIkcmVmIjoiMTAyIn0sIlBhZGRpbmciOnsiJHJlZiI6IjEwMyJ9LCJCYWNrZ3JvdW5kIjp7IiRpZCI6IjMxNCIsIkNvbG9yIjp7IiRpZCI6IjMxNSIsIkEiOjI1NSwiUiI6MCwiRyI6MTE0LCJCIjoxODh9fSwiSXNWaXNpYmxlIjp0cnVlLCJXaWR0aCI6MC4wLCJIZWlnaHQiOjE2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LCJJZCI6IjY4ZjA5MzJkLTJmNDgtNGRkNy04MDJhLTgwYTlhMWQ5ZWViMyIsIkltcG9ydElkIjpudWxsLCJUaXRsZSI6IkJPTEMiLCJOb3RlIjpudWxsLCJIeXBlcmxpbmsiOm51bGwsIklzQ2hhbmdlZCI6ZmFsc2UsIklzTmV3IjpmYWxzZX0seyIkaWQiOiIzMjMiLCJHcm91cE5hbWUiOm51bGwsIlN0YXJ0RGF0ZSI6IjIwMDQtMDMtMDNUMDA6MDA6MDBaIiwiRW5kRGF0ZSI6IjIwMDQtMTAtMzFUMjM6NTk6NTkuOTk5WiIsIlBlcmNlbnRhZ2VDb21wbGV0ZSI6bnVsbCwiU3R5bGUiOnsiJGlkIjoiMzI0IiwiU2hhcGUiOjIsIlNoYXBlVGhpY2tuZXNzIjox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x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MzIiwiTWFyZ2luIjp7IiRyZWYiOiIxMDIifSwiUGFkZGluZyI6eyIkcmVmIjoiMTAzIn0sIkJhY2tncm91bmQiOnsiJGlkIjoiMzM0IiwiQ29sb3IiOnsiJGlkIjoiMzM1IiwiQSI6MjU1LCJSIjo3OSwiRyI6MTI5LCJCIjoxODl9fSwiSXNWaXNpYmxlIjp0cnVlLCJXaWR0aCI6MC4wLCJIZWlnaHQiOjE2LjAsIkJvcmRlclN0eWxlIjp7IiRpZCI6IjMzNiIsIkxpbmVDb2xvciI6eyIkcmVmIjoiMTA1In0sIkxpbmVXZWlnaHQiOjAuMCwiTGluZVR5cGUiOjAsIlBhcmVudFN0eWxlIjp7IiRyZWYiOiIxMDQifX0sIlBhcmVudFN0eWxlIjp7IiRyZWYiOiIxMDEifX0sIlRpdGxlU3R5bGUiOnsiJGlkIjoiMzM3IiwiRm9udFNldHRpbmdzIjp7IiRpZCI6IjMz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zkiLCJMaW5lQ29sb3IiOm51bGwsIkxpbmVXZWlnaHQiOjAuMCwiTGluZVR5cGUiOjAsIlBhcmVudFN0eWxlIjpudWxsfSwiUGFyZW50U3R5bGUiOnsiJHJlZiI6IjEwNyJ9fSwiRGF0ZVN0eWxlIjp7IiRpZCI6IjM0MCIsIkZvbnRTZXR0aW5ncyI6eyIkaWQiOiIz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MiIsIkxpbmVDb2xvciI6bnVsbCwiTGluZVdlaWdodCI6MC4wLCJMaW5lVHlwZSI6MCwiUGFyZW50U3R5bGUiOm51bGx9LCJQYXJlbnRTdHlsZSI6eyIkcmVmIjoiMTE0In19LCJEYXRlRm9ybWF0Ijp7IiRyZWYiOiIxMjEifSwiSXNWaXNpYmxlIjp0cnVlLCJQYXJlbnRTdHlsZSI6eyIkcmVmIjoiODAifX0sIkluZGV4IjoyLCJJZCI6Ijc5YjJiYjI3LTcxM2YtNGNjNi04NmMxLWRlNWY1NDkzOWZjYyIsIkltcG9ydElkIjpudWxsLCJUaXRsZSI6IkF3YXkgUm90YXRpb25zIiwiTm90ZSI6bnVsbCwiSHlwZXJsaW5rIjpudWxsLCJJc0NoYW5nZWQiOmZhbHNlLCJJc05ldyI6ZmFsc2V9LHsiJGlkIjoiMzQzIiwiR3JvdXBOYW1lIjpudWxsLCJTdGFydERhdGUiOiIyMDA0LTEyLTI3VDAwOjAwOjAwWiIsIkVuZERhdGUiOiIyMDA1LTAzLTAxVDIzOjU5OjU5Ljk5OVoiLCJQZXJjZW50YWdlQ29tcGxldGUiOm51bGwsIlN0eWxlIjp7IiRpZCI6IjM0NCIsIlNoYXBlIjoyLCJTaGFwZVRoaWNrbmVzcyI6MS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S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M1MyIsIk1hcmdpbiI6eyIkcmVmIjoiMTAyIn0sIlBhZGRpbmciOnsiJHJlZiI6IjEwMyJ9LCJCYWNrZ3JvdW5kIjp7IiRpZCI6IjM1NCIsIkNvbG9yIjp7IiRpZCI6IjM1NSIsIkEiOjI1NSwiUiI6MTkyLCJHIjo4MCwiQiI6Nzd9fSwiSXNWaXNpYmxlIjp0cnVlLCJXaWR0aCI6MC4wLCJIZWlnaHQiOjE2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zLCJJZCI6IjEwZjJkZThhLTU0N2YtNGUyYS04ODhhLTQ3ZTI3MmQ3MmMyZiIsIkltcG9ydElkIjpudWxsLCJUaXRsZSI6IkNpdmlsaWFuIEludGVydmlld3MiLCJOb3RlIjpudWxsLCJIeXBlcmxpbmsiOm51bGwsIklzQ2hhbmdlZCI6ZmFsc2UsIklzTmV3IjpmYWxzZX0seyIkaWQiOiIzNjMiLCJHcm91cE5hbWUiOm51bGwsIlN0YXJ0RGF0ZSI6IjIwMDUtMDUtMTBUMDA6MDA6MDBaIiwiRW5kRGF0ZSI6IjIwMDUtMDYtMDFUMjM6NTk6NTkuOTk5WiIsIlBlcmNlbnRhZ2VDb21wbGV0ZSI6bnVsbCwiU3R5bGUiOnsiJGlkIjoiMzY0IiwiU2hhcGUiOjIsIlNoYXBlVGhpY2tuZXNzIjox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x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czIiwiTWFyZ2luIjp7IiRyZWYiOiIxMDIifSwiUGFkZGluZyI6eyIkcmVmIjoiMTAzIn0sIkJhY2tncm91bmQiOnsiJGlkIjoiMzc0IiwiQ29sb3IiOnsiJGlkIjoiMzc1IiwiQSI6MjU1LCJSIjoxNTUsIkciOjE4NywiQiI6ODl9fSwiSXNWaXNpYmxlIjp0cnVlLCJXaWR0aCI6MC4wLCJIZWlnaHQiOjE2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0LCJJZCI6ImVlMzc3NWU3LWQyM2MtNDgwNi1hZDRiLTcyYjg5YjQ4MWRjNiIsIkltcG9ydElkIjpudWxsLCJUaXRsZSI6Ik1vdmluZy9QQ1MiLCJOb3RlIjpudWxsLCJIeXBlcmxpbmsiOm51bGwsIklzQ2hhbmdlZCI6ZmFsc2UsIklzTmV3IjpmYWxzZX1dLCJNc1Byb2plY3RJdGVtc1RyZWUiOnsiJGlkIjoiMzgzIiwiUm9vdCI6eyJJbXBvcnRJZCI6bnVsbCwiSXNJbXBvcnRlZCI6ZmFsc2UsIkNoaWxkcmVuIjpbXX19LCJNZXRhZGF0YSI6eyIkaWQiOiIzODQifSwiU2V0dGluZ3MiOnsiJGlkIjoiMzg1IiwiSW1wYU9wdGlvbnMiOnsiJGlkIjoiMzg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UsIlRpbWVsaW5lSW1wb3J0ZWRGcm9tRXhjZWw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ZmFsc2UsIlZlcnNpb24iOnsiJGlkIjoiMiIsIlZlcnNpb24iOiIzLjAuMSIsIk9yaWdpbmFsQXNzZW1ibHlWZXJzaW9uIjoiMy4wOS4wNS4wMCIsIkVkaXRpb24iOiJCYXNpYyIsIklzUGx1c0VkaXRpb24iOmZhbHNlfSwiRWZmZWN0Ijow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nRydWUsIkVsYXBzZWRUaW1lRm9ybWF0Ijox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DEtMDYtMTZUMDA6MDA6MDBaIiwiRW5kRGF0ZSI6IjIwMDUtMDYtMDFUMjM6NTk6NTkuOTk5WiIsIkZvcm1hdCI6Ik1NIiwiVHlwZSI6NCwiQXV0b0RhdGVSYW5nZSI6dHJ1ZSwiV29ya2luZ0RheXMiOjMxLCJUb2RheU1hcmtlclRleHQiOiJUb2RheSIsIkF1dG9TY2FsZVR5cGUiOmZhbHNlfSwiTWlsZXN0b25lcyI6W3siJGlkIjoiMTIzIiwiRGF0ZSI6IjIwMDEtMDgtMTV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3NSwiRyI6MTcyLCJCIjoxOTh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c1LCJHIjoxNzIsIkIiOjE5OH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hZGMzZTljNi0xZjdjLTRiNzItODFiNy1jZDY4ZTExZDEwYjYiLCJJbXBvcnRJZCI6bnVsbCwiVGl0bGUiOiJGaXJzdCBEYXkgTWVkIFNjaG9vbCEiLCJOb3RlIjpudWxsLCJIeXBlcmxpbmsiOm51bGwsIklzQ2hhbmdlZCI6ZmFsc2UsIklzTmV3IjpmYWxzZX0seyIkaWQiOiIxMzgiLCJEYXRlIjoiMjAwMi0wMS0wOFQyMzo1OTo1OS45OTlaIiwiU3R5bGUiOnsiJGlkIjoiMTM5IiwiU2hhcGUiOjIsIkNvbm5lY3Rvck1hcmdpbiI6eyIkcmVmIjoiNTQifSwiQ29ubmVjdG9yU3R5bGUiOnsiJGlkIjoiMTQwIiwiTGluZUNvbG9yIjp7IiRpZCI6IjE0MSIsIiR0eXBlIjoiTkxSRS5Db21tb24uRG9tLlNvbGlkQ29sb3JCcnVzaCwgTkxSRS5Db21tb24iLCJDb2xvciI6eyIkaWQiOiIxNDIiLCJBIjoxMjcsIlIiOjAsIkciOjExNCwiQiI6MTg4fX0sIkxpbmVXZWlnaHQiOjEuMCwiTGluZVR5cGUiOjAsIlBhcmVudFN0eWxlIjp7IiRyZWYiOiI1NSJ9fSwiSXNCZWxvd1RpbWViYW5kIjpmYWxzZSwiSGlkZURhdGUiOmZhbHNlLCJTaGFwZVNpemUiOjEsIlNwYWNpbmciOjIuMCwiUGFkZGluZyI6eyIkcmVmIjoiNTgifSwiU2hhcGVTdHlsZSI6eyIkaWQiOiIxNDMiLCJNYXJnaW4iOnsiJHJlZiI6IjYwIn0sIlBhZGRpbmciOnsiJHJlZiI6IjYxIn0sIkJhY2tncm91bmQiOnsiJGlkIjoiMTQ0IiwiQ29sb3IiOnsiJGlkIjoiMTQ1IiwiQSI6MjU1LCJSIjowLCJHIjoxMTQsIkIiOjE4OH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mNTdmOTE4NS02MzYyLTQxOTUtOTIyMy1mNWIxYTNiMmI3ZTQiLCJJbXBvcnRJZCI6bnVsbCwiVGl0bGUiOiJTY2hlZHVsZSBDT1QvQU1QIDEwMSIsIk5vdGUiOm51bGwsIkh5cGVybGluayI6bnVsbCwiSXNDaGFuZ2VkIjpmYWxzZSwiSXNOZXciOmZhbHNlfSx7IiRpZCI6IjE1MyIsIkRhdGUiOiIyMDAzLTA2LTE4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NzksIkciOjEyOSwiQiI6MTg5fX0sIkxpbmVXZWlnaHQiOjEuMCwiTGluZVR5cGUiOjAsIlBhcmVudFN0eWxlIjp7IiRyZWYiOiI1NSJ9fSwiSXNCZWxvd1RpbWViYW5kIjp0cnVlLCJIaWRlRGF0ZSI6ZmFsc2UsIlNoYXBlU2l6ZSI6MSwiU3BhY2luZyI6Mi4wLCJQYWRkaW5nIjp7IiRyZWYiOiI1OCJ9LCJTaGFwZVN0eWxlIjp7IiRpZCI6IjE1OCIsIk1hcmdpbiI6eyIkcmVmIjoiNjAifSwiUGFkZGluZyI6eyIkcmVmIjoiNjEifSwiQmFja2dyb3VuZCI6eyIkaWQiOiIxNTkiLCJDb2xvciI6eyIkaWQiOiIxNjAiLCJBIjoyNTUsIlIiOjc5LCJHIjoxMjksIkIiOjE4OX19LCJJc1Zpc2libGUiOnRydWUsIldpZHRoIjoxOC4wLCJIZWlnaHQiOjIw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xOGFjNzFmZS1jMGJmLTRjMGItYmZlMS1kOGUyNzZmOTFmNmEiLCJJbXBvcnRJZCI6bnVsbCwiVGl0bGUiOiIgU1RFUCAxIiwiTm90ZSI6bnVsbCwiSHlwZXJsaW5rIjpudWxsLCJJc0NoYW5nZWQiOmZhbHNlLCJJc05ldyI6ZmFsc2V9LHsiJGlkIjoiMTY4IiwiRGF0ZSI6IjIwMDQtMDEtMDFUMjM6NTk6NTkuOTk5WiIsIlN0eWxlIjp7IiRpZCI6IjE2OSIsIlNoYXBlIjoyLCJDb25uZWN0b3JNYXJnaW4iOnsiJHJlZiI6IjU0In0sIkNvbm5lY3RvclN0eWxlIjp7IiRpZCI6IjE3MCIsIkxpbmVDb2xvciI6eyIkaWQiOiIxNzEiLCIkdHlwZSI6Ik5MUkUuQ29tbW9uLkRvbS5Tb2xpZENvbG9yQnJ1c2gsIE5MUkUuQ29tbW9uIiwiQ29sb3IiOnsiJGlkIjoiMTcyIiwiQSI6MTI3LCJSIjoxOTIsIkciOjgwLCJCIjo3N319LCJMaW5lV2VpZ2h0IjoxLjAsIkxpbmVUeXBlIjowLCJQYXJlbnRTdHlsZSI6eyIkcmVmIjoiNTUifX0sIklzQmVsb3dUaW1lYmFuZCI6ZmFsc2UsIkhpZGVEYXRlIjpmYWxzZSwiU2hhcGVTaXplIjoxLCJTcGFjaW5nIjoyLjAsIlBhZGRpbmciOnsiJHJlZiI6IjU4In0sIlNoYXBlU3R5bGUiOnsiJGlkIjoiMTczIiwiTWFyZ2luIjp7IiRyZWYiOiI2MCJ9LCJQYWRkaW5nIjp7IiRyZWYiOiI2MSJ9LCJCYWNrZ3JvdW5kIjp7IiRpZCI6IjE3NCIsIkNvbG9yIjp7IiRpZCI6IjE3NSIsIkEiOjI1NSwiUiI6MTkyLCJHIjo4MCwiQiI6Nzd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TllM2VkMTQtYjJmNi00MTkwLTlhNDItNzNlOWMzNDk1NWU5IiwiSW1wb3J0SWQiOm51bGwsIlRpdGxlIjoiU2NoZWR1bGUgQXdheSBSb3RhdGlvbnMiLCJOb3RlIjpudWxsLCJIeXBlcmxpbmsiOm51bGwsIklzQ2hhbmdlZCI6ZmFsc2UsIklzTmV3IjpmYWxzZX0seyIkaWQiOiIxODMiLCJEYXRlIjoiMjAwNC0wOC0xOFQyMzo1OTo1OS45OTlaIiwiU3R5bGUiOnsiJGlkIjoiMTg0IiwiU2hhcGUiOjIsIkNvbm5lY3Rvck1hcmdpbiI6eyIkcmVmIjoiNTQifSwiQ29ubmVjdG9yU3R5bGUiOnsiJGlkIjoiMTg1IiwiTGluZUNvbG9yIjp7IiRpZCI6IjE4NiIsIiR0eXBlIjoiTkxSRS5Db21tb24uRG9tLlNvbGlkQ29sb3JCcnVzaCwgTkxSRS5Db21tb24iLCJDb2xvciI6eyIkaWQiOiIxODciLCJBIjoxMjcsIlIiOjE1NSwiRyI6MTg3LCJCIjo4OX19LCJMaW5lV2VpZ2h0IjoxLjAsIkxpbmVUeXBlIjowLCJQYXJlbnRTdHlsZSI6eyIkcmVmIjoiNTUifX0sIklzQmVsb3dUaW1lYmFuZCI6dHJ1ZSwiSGlkZURhdGUiOmZhbHNlLCJTaGFwZVNpemUiOjEsIlNwYWNpbmciOjIuMCwiUGFkZGluZyI6eyIkcmVmIjoiNTgifSwiU2hhcGVTdHlsZSI6eyIkaWQiOiIxODgiLCJNYXJnaW4iOnsiJHJlZiI6IjYwIn0sIlBhZGRpbmciOnsiJHJlZiI6IjYxIn0sIkJhY2tncm91bmQiOnsiJGlkIjoiMTg5IiwiQ29sb3IiOnsiJGlkIjoiMTkwIiwiQSI6MjU1LCJSIjoxNTUsIkciOjE4NywiQiI6ODl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TYyYTk4NmQtOWNmMy00NmI2LWE5YWUtNmNmMjU3ZjFhNjlkIiwiSW1wb3J0SWQiOm51bGwsIlRpdGxlIjoiU1RFUCAyIiwiTm90ZSI6bnVsbCwiSHlwZXJsaW5rIjpudWxsLCJJc0NoYW5nZWQiOmZhbHNlLCJJc05ldyI6ZmFsc2V9LHsiJGlkIjoiMTk4IiwiRGF0ZSI6IjIwMDQtMDktMTVUMjM6NTk6NTkuOTk5WiIsIlN0eWxlIjp7IiRpZCI6IjE5OSIsIlNoYXBlIjoyLCJDb25uZWN0b3JNYXJnaW4iOnsiJHJlZiI6IjU0In0sIkNvbm5lY3RvclN0eWxlIjp7IiRpZCI6IjIwMCIsIkxpbmVDb2xvciI6eyIkaWQiOiIyMDEiLCIkdHlwZSI6Ik5MUkUuQ29tbW9uLkRvbS5Tb2xpZENvbG9yQnJ1c2gsIE5MUkUuQ29tbW9uIiwiQ29sb3IiOnsiJGlkIjoiMjAyIiwiQSI6MTI3LCJSIjozMSwiRyI6NzMsIkIiOjEyNX19LCJMaW5lV2VpZ2h0IjoxLjAsIkxpbmVUeXBlIjowLCJQYXJlbnRTdHlsZSI6eyIkcmVmIjoiNTUifX0sIklzQmVsb3dUaW1lYmFuZCI6ZmFsc2UsIkhpZGVEYXRlIjpmYWxzZSwiU2hhcGVTaXplIjoxLCJTcGFjaW5nIjoyLjAsIlBhZGRpbmciOnsiJHJlZiI6IjU4In0sIlNoYXBlU3R5bGUiOnsiJGlkIjoiMjAzIiwiTWFyZ2luIjp7IiRyZWYiOiI2MCJ9LCJQYWRkaW5nIjp7IiRyZWYiOiI2MSJ9LCJCYWNrZ3JvdW5kIjp7IiRpZCI6IjIwNCIsIkNvbG9yIjp7IiRpZCI6IjIwNSIsIkEiOjI1NSwiUiI6MzEsIkciOjczLCJCIjoxMjV9fSwiSXNWaXNpYmxlIjp0cnVlLCJXaWR0aCI6MTguMCwiSGVpZ2h0IjoyMC4wLCJCb3JkZXJTdHlsZSI6eyIkaWQiOiIyMDYiLCJMaW5lQ29sb3IiOnsiJHJlZiI6IjYzIn0sIkxpbmVXZWlnaHQiOjAuMCwiTGluZVR5cGUiOjAsIlBhcmVudFN0eWxlIjp7IiRyZWYiOiI2MiJ9fSwiUGFyZW50U3R5bGUiOnsiJHJlZiI6IjU5In19LCJUaXRsZVN0eWxlIjp7IiRpZCI6IjIwNyIsIkZvbnRTZXR0aW5ncyI6eyIkaWQiOiIyM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2E1YTVjYzUtZGY5OC00NWY1LWJjOTEtODgzNjllYmI5ZDVmIiwiSW1wb3J0SWQiOm51bGwsIlRpdGxlIjoiKkVSQVMgQXBwIER1ZSIsIk5vdGUiOm51bGwsIkh5cGVybGluayI6bnVsbCwiSXNDaGFuZ2VkIjpmYWxzZSwiSXNOZXciOmZhbHNlfSx7IiRpZCI6IjIxMyIsIkRhdGUiOiIyMDA0LTEwLTE1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EyNywiUiI6MTI4LCJHIjoxMDAsIkIiOjE2Mn19LCJMaW5lV2VpZ2h0IjoxLjAsIkxpbmVUeXBlIjowLCJQYXJlbnRTdHlsZSI6eyIkcmVmIjoiNTUifX0sIklzQmVsb3dUaW1lYmFuZCI6ZmFsc2UsIkhpZGVEYXRlIjpmYWxzZSwiU2hhcGVTaXplIjoxLCJTcGFjaW5nIjoyLjAsIlBhZGRpbmciOnsiJHJlZiI6IjU4In0sIlNoYXBlU3R5bGUiOnsiJGlkIjoiMjE4IiwiTWFyZ2luIjp7IiRyZWYiOiI2MCJ9LCJQYWRkaW5nIjp7IiRyZWYiOiI2MSJ9LCJCYWNrZ3JvdW5kIjp7IiRpZCI6IjIxOSIsIkNvbG9yIjp7IiRpZCI6IjIyMCIsIkEiOjI1NSwiUiI6MTI4LCJHIjoxMDAsIkIiOjE2Mn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IsIkZvcmVncm91bmQiOnsiJHJlZiI6IjY3In0sIk1heFdpZHRoIjo0N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jQiLCJMaW5lQ29sb3IiOm51bGwsIkxpbmVXZWlnaHQiOjAuMCwiTGluZVR5cGUiOjAsIlBhcmVudFN0eWxlIjpudWxsfSwiUGFyZW50U3R5bGUiOnsiJHJlZiI6IjY1In19LCJEYXRlU3R5bGUiOnsiJGlkIjoiMjI1IiwiRm9udFNldHRpbmdzIjp7IiRpZCI6IjIy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ZlMDQxNGM2LWQyM2QtNDIwYy1hZWM1LWY5Njk0ZDc5YTNmNiIsIkltcG9ydElkIjpudWxsLCJUaXRsZSI6IlJhbmsgTGlzdCBEdWUiLCJOb3RlIjpudWxsLCJIeXBlcmxpbmsiOm51bGwsIklzQ2hhbmdlZCI6ZmFsc2UsIklzTmV3IjpmYWxzZX0seyIkaWQiOiIyMjgiLCJEYXRlIjoiMjAwNC0xMS0wMVQyMzo1OTo1OS45OTlaIiwiU3R5bGUiOnsiJGlkIjoiMjI5IiwiU2hhcGUiOjIsIkNvbm5lY3Rvck1hcmdpbiI6eyIkcmVmIjoiNTQifSwiQ29ubmVjdG9yU3R5bGUiOnsiJGlkIjoiMjMwIiwiTGluZUNvbG9yIjp7IiRpZCI6IjIzMSIsIiR0eXBlIjoiTkxSRS5Db21tb24uRG9tLlNvbGlkQ29sb3JCcnVzaCwgTkxSRS5Db21tb24iLCJDb2xvciI6eyIkaWQiOiIyMzIiLCJBIjoxMjcsIlIiOjE5MiwiRyI6ODAsIkIiOjc3fX0sIkxpbmVXZWlnaHQiOjEuMCwiTGluZVR5cGUiOjAsIlBhcmVudFN0eWxlIjp7IiRyZWYiOiI1NSJ9fSwiSXNCZWxvd1RpbWViYW5kIjp0cnVlLCJIaWRlRGF0ZSI6ZmFsc2UsIlNoYXBlU2l6ZSI6MSwiU3BhY2luZyI6Mi4wLCJQYWRkaW5nIjp7IiRyZWYiOiI1OCJ9LCJTaGFwZVN0eWxlIjp7IiRpZCI6IjIzMyIsIk1hcmdpbiI6eyIkcmVmIjoiNjAifSwiUGFkZGluZyI6eyIkcmVmIjoiNjEifSwiQmFja2dyb3VuZCI6eyIkaWQiOiIyMzQiLCJDb2xvciI6eyIkaWQiOiIyMzUiLCJBIjoyNTUsIlIiOjE5MiwiRyI6ODAsIkIiOjc3fX0sIklzVmlzaWJsZSI6dHJ1ZSwiV2lkdGgiOjE4LjAsIkhlaWdodCI6MjAuMCwiQm9yZGVyU3R5bGUiOnsiJGlkIjoiMjM2IiwiTGluZUNvbG9yIjp7IiRyZWYiOiI2MyJ9LCJMaW5lV2VpZ2h0IjowLjAsIkxpbmVUeXBlIjowLCJQYXJlbnRTdHlsZSI6eyIkcmVmIjoiNjIifX0sIlBhcmVudFN0eWxlIjp7IiRyZWYiOiI1OSJ9fSwiVGl0bGVTdHlsZSI6eyIkaWQiOiIyMzciLCJGb250U2V0dGluZ3MiOnsiJGlkIjoiMjM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zkiLCJMaW5lQ29sb3IiOm51bGwsIkxpbmVXZWlnaHQiOjAuMCwiTGluZVR5cGUiOjAsIlBhcmVudFN0eWxlIjpudWxsfSwiUGFyZW50U3R5bGUiOnsiJHJlZiI6IjY1In19LCJEYXRlU3R5bGUiOnsiJGlkIjoiMjQwIiwiRm9udFNldHRpbmdzIjp7IiRpZCI6IjI0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0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MyOTZhYjczLTFiMGQtNDVmYS1hN2IzLWYwMjk1MjU1ZDJkZSIsIkltcG9ydElkIjpudWxsLCJUaXRsZSI6IkNTIEV4YW0iLCJOb3RlIjpudWxsLCJIeXBlcmxpbmsiOm51bGwsIklzQ2hhbmdlZCI6ZmFsc2UsIklzTmV3IjpmYWxzZX0seyIkaWQiOiIyNDMiLCJEYXRlIjoiMjAwNC0xMS0wNVQyMzo1OTo1OS45OTlaIiwiU3R5bGUiOnsiJGlkIjoiMjQ0IiwiU2hhcGUiOjIsIkNvbm5lY3Rvck1hcmdpbiI6eyIkcmVmIjoiNTQifSwiQ29ubmVjdG9yU3R5bGUiOnsiJGlkIjoiMjQ1IiwiTGluZUNvbG9yIjp7IiRpZCI6IjI0NiIsIiR0eXBlIjoiTkxSRS5Db21tb24uRG9tLlNvbGlkQ29sb3JCcnVzaCwgTkxSRS5Db21tb24iLCJDb2xvciI6eyIkaWQiOiIyNDciLCJBIjoxMjcsIlIiOjc1LCJHIjoxNzIsIkIiOjE5OH19LCJMaW5lV2VpZ2h0IjoxLjAsIkxpbmVUeXBlIjowLCJQYXJlbnRTdHlsZSI6eyIkcmVmIjoiNTUifX0sIklzQmVsb3dUaW1lYmFuZCI6ZmFsc2UsIkhpZGVEYXRlIjpmYWxzZSwiU2hhcGVTaXplIjoxLCJTcGFjaW5nIjoyLjAsIlBhZGRpbmciOnsiJHJlZiI6IjU4In0sIlNoYXBlU3R5bGUiOnsiJGlkIjoiMjQ4IiwiTWFyZ2luIjp7IiRyZWYiOiI2MCJ9LCJQYWRkaW5nIjp7IiRyZWYiOiI2MSJ9LCJCYWNrZ3JvdW5kIjp7IiRpZCI6IjI0OSIsIkNvbG9yIjp7IiRpZCI6IjI1MCIsIkEiOjI1NSwiUiI6NzUsIkciOjE3MiwiQiI6MTk4fX0sIklzVmlzaWJsZSI6dHJ1ZSwiV2lkdGgiOjE4LjAsIkhlaWdodCI6MjAuMCwiQm9yZGVyU3R5bGUiOnsiJGlkIjoiMjUxIiwiTGluZUNvbG9yIjp7IiRyZWYiOiI2MyJ9LCJMaW5lV2VpZ2h0IjowLjAsIkxpbmVUeXBlIjowLCJQYXJlbnRTdHlsZSI6eyIkcmVmIjoiNjIifX0sIlBhcmVudFN0eWxlIjp7IiRyZWYiOiI1OSJ9fSwiVGl0bGVTdHlsZSI6eyIkaWQiOiIyNTIiLCJGb250U2V0dGluZ3MiOnsiJGlkIjoiMjU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QiLCJMaW5lQ29sb3IiOm51bGwsIkxpbmVXZWlnaHQiOjAuMCwiTGluZVR5cGUiOjAsIlBhcmVudFN0eWxlIjpudWxsfSwiUGFyZW50U3R5bGUiOnsiJHJlZiI6IjY1In19LCJEYXRlU3R5bGUiOnsiJGlkIjoiMjU1IiwiRm9udFNldHRpbmdzIjp7IiRpZCI6IjI1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NjYTYwMGZjLWEwM2EtNDc1NC05MmM5LTljZGZkOGI1NmZlZCIsIkltcG9ydElkIjpudWxsLCJUaXRsZSI6IlByb2dyYW1zIFJhbmsgU3R1ZGVudHMiLCJOb3RlIjpudWxsLCJIeXBlcmxpbmsiOm51bGwsIklzQ2hhbmdlZCI6ZmFsc2UsIklzTmV3IjpmYWxzZX0seyIkaWQiOiIyNTgiLCJEYXRlIjoiMjAwNC0xMi0xNlQyMzo1OTo1OS45OTlaIiwiU3R5bGUiOnsiJGlkIjoiMjU5IiwiU2hhcGUiOjIsIkNvbm5lY3Rvck1hcmdpbiI6eyIkcmVmIjoiNTQifSwiQ29ubmVjdG9yU3R5bGUiOnsiJGlkIjoiMjYwIiwiTGluZUNvbG9yIjp7IiRpZCI6IjI2MSIsIiR0eXBlIjoiTkxSRS5Db21tb24uRG9tLlNvbGlkQ29sb3JCcnVzaCwgTkxSRS5Db21tb24iLCJDb2xvciI6eyIkaWQiOiIyNjIiLCJBIjoxMjcsIlIiOjI0NywiRyI6MTUwLCJCIjo3MH19LCJMaW5lV2VpZ2h0IjoxLjAsIkxpbmVUeXBlIjowLCJQYXJlbnRTdHlsZSI6eyIkcmVmIjoiNTUifX0sIklzQmVsb3dUaW1lYmFuZCI6ZmFsc2UsIkhpZGVEYXRlIjpmYWxzZSwiU2hhcGVTaXplIjoxLCJTcGFjaW5nIjoyLjAsIlBhZGRpbmciOnsiJHJlZiI6IjU4In0sIlNoYXBlU3R5bGUiOnsiJGlkIjoiMjYzIiwiTWFyZ2luIjp7IiRyZWYiOiI2MCJ9LCJQYWRkaW5nIjp7IiRyZWYiOiI2MSJ9LCJCYWNrZ3JvdW5kIjp7IiRpZCI6IjI2NCIsIkNvbG9yIjp7IiRpZCI6IjI2NSIsIkEiOjI1NSwiUiI6MjQ3LCJHIjoxNTAsIkIiOjcwfX0sIklzVmlzaWJsZSI6dHJ1ZSwiV2lkdGgiOjE4LjAsIkhlaWdodCI6MjAuMCwiQm9yZGVyU3R5bGUiOnsiJGlkIjoiMjY2IiwiTGluZUNvbG9yIjp7IiRyZWYiOiI2MyJ9LCJMaW5lV2VpZ2h0IjowLjAsIkxpbmVUeXBlIjowLCJQYXJlbnRTdHlsZSI6eyIkcmVmIjoiNjIifX0sIlBhcmVudFN0eWxlIjp7IiRyZWYiOiI1OSJ9fSwiVGl0bGVTdHlsZSI6eyIkaWQiOiIyNjciLCJGb250U2V0dGluZ3MiOnsiJGlkIjoiMjY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lkMTAzNGQzLTFlZjctNDYwNC04M2Q4LTk2MjgyNmQzYWQ1OCIsIkltcG9ydElkIjpudWxsLCJUaXRsZSI6Ik1hdGNoIFJlc3VsdHMgIiwiTm90ZSI6bnVsbCwiSHlwZXJsaW5rIjpudWxsLCJJc0NoYW5nZWQiOmZhbHNlLCJJc05ldyI6ZmFsc2V9LHsiJGlkIjoiMjczIiwiRGF0ZSI6IjIwMDUtMDMtMTdUMjM6NTk6NTkuOTk5WiIsIlN0eWxlIjp7IiRpZCI6IjI3NCIsIlNoYXBlIjoyLCJDb25uZWN0b3JNYXJnaW4iOnsiJHJlZiI6IjU0In0sIkNvbm5lY3RvclN0eWxlIjp7IiRpZCI6IjI3NSIsIkxpbmVDb2xvciI6eyIkaWQiOiIyNzYiLCIkdHlwZSI6Ik5MUkUuQ29tbW9uLkRvbS5Tb2xpZENvbG9yQnJ1c2gsIE5MUkUuQ29tbW9uIiwiQ29sb3IiOnsiJGlkIjoiMjc3IiwiQSI6MTI3LCJSIjo3OSwiRyI6MTI5LCJCIjoxODl9fSwiTGluZVdlaWdodCI6MS4wLCJMaW5lVHlwZSI6MCwiUGFyZW50U3R5bGUiOnsiJHJlZiI6IjU1In19LCJJc0JlbG93VGltZWJhbmQiOmZhbHNlLCJIaWRlRGF0ZSI6ZmFsc2UsIlNoYXBlU2l6ZSI6MSwiU3BhY2luZyI6Mi4wLCJQYWRkaW5nIjp7IiRyZWYiOiI1OCJ9LCJTaGFwZVN0eWxlIjp7IiRpZCI6IjI3OCIsIk1hcmdpbiI6eyIkcmVmIjoiNjAifSwiUGFkZGluZyI6eyIkcmVmIjoiNjEifSwiQmFja2dyb3VuZCI6eyIkaWQiOiIyNzkiLCJDb2xvciI6eyIkaWQiOiIyODAiLCJBIjoyNTUsIlIiOjc5LCJHIjoxMjksIkIiOjE4OX19LCJJc1Zpc2libGUiOnRydWUsIldpZHRoIjoxOC4wLCJIZWlnaHQiOjIwLjAsIkJvcmRlclN0eWxlIjp7IiRpZCI6IjI4MSIsIkxpbmVDb2xvciI6eyIkcmVmIjoiNjMifSwiTGluZVdlaWdodCI6MC4wLCJMaW5lVHlwZSI6MCwiUGFyZW50U3R5bGUiOnsiJHJlZiI6IjYyIn19LCJQYXJlbnRTdHlsZSI6eyIkcmVmIjoiNTkifX0sIlRpdGxlU3R5bGUiOnsiJGlkIjoiMjgyIiwiRm9udFNldHRpbmdzIjp7IiRpZCI6IjI4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g0IiwiTGluZUNvbG9yIjpudWxsLCJMaW5lV2VpZ2h0IjowLjAsIkxpbmVUeXBlIjowLCJQYXJlbnRTdHlsZSI6bnVsbH0sIlBhcmVudFN0eWxlIjp7IiRyZWYiOiI2NSJ9fSwiRGF0ZVN0eWxlIjp7IiRpZCI6IjI4NSIsIkZvbnRTZXR0aW5ncyI6eyIkaWQiOiIyO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yODU0ZmRhMi1iZmJmLTRmNDItYjM1Yy05OTMyNmUyNjZkNTQiLCJJbXBvcnRJZCI6bnVsbCwiVGl0bGUiOiIqQ2l2aWxpYW4gTWF0Y2giLCJOb3RlIjpudWxsLCJIeXBlcmxpbmsiOm51bGwsIklzQ2hhbmdlZCI6ZmFsc2UsIklzTmV3IjpmYWxzZX0seyIkaWQiOiIyODgiLCJEYXRlIjoiMjAwNS0wNi0wMVQyMzo1OTo1OS45OTlaIiwiU3R5bGUiOnsiJGlkIjoiMjg5IiwiU2hhcGUiOjIsIkNvbm5lY3Rvck1hcmdpbiI6eyIkcmVmIjoiNTQifSwiQ29ubmVjdG9yU3R5bGUiOnsiJGlkIjoiMjkwIiwiTGluZUNvbG9yIjp7IiRpZCI6IjI5MSIsIiR0eXBlIjoiTkxSRS5Db21tb24uRG9tLlNvbGlkQ29sb3JCcnVzaCwgTkxSRS5Db21tb24iLCJDb2xvciI6eyIkaWQiOiIyOTIiLCJBIjoxMjcsIlIiOjE1NSwiRyI6MTg3LCJCIjo4OX19LCJMaW5lV2VpZ2h0IjoxLjAsIkxpbmVUeXBlIjowLCJQYXJlbnRTdHlsZSI6eyIkcmVmIjoiNTUifX0sIklzQmVsb3dUaW1lYmFuZCI6ZmFsc2UsIkhpZGVEYXRlIjpmYWxzZSwiU2hhcGVTaXplIjoxLCJTcGFjaW5nIjoyLjAsIlBhZGRpbmciOnsiJHJlZiI6IjU4In0sIlNoYXBlU3R5bGUiOnsiJGlkIjoiMjkzIiwiTWFyZ2luIjp7IiRyZWYiOiI2MCJ9LCJQYWRkaW5nIjp7IiRyZWYiOiI2MSJ9LCJCYWNrZ3JvdW5kIjp7IiRpZCI6IjI5NCIsIkNvbG9yIjp7IiRpZCI6IjI5NSIsIkEiOjI1NSwiUiI6MTU1LCJHIjoxODcsIkIiOjg5fX0sIklzVmlzaWJsZSI6dHJ1ZSwiV2lkdGgiOjE4LjAsIkhlaWdodCI6MjAuMCwiQm9yZGVyU3R5bGUiOnsiJGlkIjoiMjk2IiwiTGluZUNvbG9yIjp7IiRyZWYiOiI2MyJ9LCJMaW5lV2VpZ2h0IjowLjAsIkxpbmVUeXBlIjowLCJQYXJlbnRTdHlsZSI6eyIkcmVmIjoiNjIifX0sIlBhcmVudFN0eWxlIjp7IiRyZWYiOiI1OSJ9fSwiVGl0bGVTdHlsZSI6eyIkaWQiOiIyOTciLCJGb250U2V0dGluZ3MiOnsiJGlkIjoiMjk4IiwiRm9udFNpemUiOjExLCJGb250TmFtZSI6IkNhbGlicmkiLCJJc0JvbGQiOnRydWUsIklzSXRhbGljIjpmYWxzZSwiSXNVbmRlcmxpbmVkIjpmYWxzZSwiUGFyZW50U3R5bGUiOnsiJHJlZiI6IjY2In19LCJBdXRvU2l6ZSI6MiwiRm9yZWdyb3VuZCI6eyIkcmVmIjoiNjcifSwiTWF4V2lkdGgiOjU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5OSIsIkxpbmVDb2xvciI6bnVsbCwiTGluZVdlaWdodCI6MC4wLCJMaW5lVHlwZSI6MCwiUGFyZW50U3R5bGUiOm51bGx9LCJQYXJlbnRTdHlsZSI6eyIkcmVmIjoiNjUifX0sIkRhdGVTdHlsZSI6eyIkaWQiOiIzMDAiLCJGb250U2V0dGluZ3MiOnsiJGlkIjoiMzA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TA2YTliMzgtM2Q5Mi00NDBhLTlhOGEtYjMxZGVmODhhYjc3IiwiSW1wb3J0SWQiOm51bGwsIlRpdGxlIjoiRmlyc3QgRGF5IE1pbGl0YXJ5IFJlc2lkZW5jeSEiLCJOb3RlIjpudWxsLCJIeXBlcmxpbmsiOm51bGwsIklzQ2hhbmdlZCI6ZmFsc2UsIklzTmV3IjpmYWxzZX1dLCJUYXNrcyI6W3siJGlkIjoiMzAzIiwiR3JvdXBOYW1lIjpudWxsLCJTdGFydERhdGUiOiIyMDAyLTA2LTE4VDAwOjAwOjAwWiIsIkVuZERhdGUiOiIyMDAyLTA4LTA0VDIzOjU5OjU5Ljk5OVoiLCJQZXJjZW50YWdlQ29tcGxldGUiOm51bGwsIlN0eWxlIjp7IiRpZCI6IjMwNCIsIlNoYXBlIjoyLCJTaGFwZVRoaWNrbmVzcyI6MSwiRHVyYXRpb25Gb3JtYXQiOjAsIkluY2x1ZGVOb25Xb3JraW5nRGF5c0luRHVyYXRpb24iOmZhbHNlLCJQZXJjZW50YWdlQ29tcGxldGVTdHlsZSI6eyIkaWQiOiIzMDUiLCJGb250U2V0dGluZ3MiOnsiJGlkIjoiMz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3IiwiTGluZUNvbG9yIjpudWxsLCJMaW5lV2VpZ2h0IjowLjAsIkxpbmVUeXBlIjowLCJQYXJlbnRTdHlsZSI6bnVsbH0sIlBhcmVudFN0eWxlIjp7IiRyZWYiOiI4MSJ9fSwiRHVyYXRpb25TdHlsZSI6eyIkaWQiOiIzMDgiLCJGb250U2V0dGluZ3MiOnsiJGlkIjoiMz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wIiwiTGluZUNvbG9yIjpudWxsLCJMaW5lV2VpZ2h0IjowLjAsIkxpbmVUeXBlIjowLCJQYXJlbnRTdHlsZSI6bnVsbH0sIlBhcmVudFN0eWxlIjp7IiRyZWYiOiI4OCJ9fSwiSG9yaXpvbnRhbENvbm5lY3RvclN0eWxlIjp7IiRpZCI6IjMxMSIsIkxpbmVDb2xvciI6eyIkcmVmIjoiOTYifSwiTGluZVdlaWdodCI6MS4wLCJMaW5lVHlwZSI6MCwiUGFyZW50U3R5bGUiOnsiJHJlZiI6Ijk1In19LCJWZXJ0aWNhbENvbm5lY3RvclN0eWxlIjp7IiRpZCI6IjMxMi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MxMyIsIk1hcmdpbiI6eyIkcmVmIjoiMTAyIn0sIlBhZGRpbmciOnsiJHJlZiI6IjEwMyJ9LCJCYWNrZ3JvdW5kIjp7IiRpZCI6IjMxNCIsIkNvbG9yIjp7IiRpZCI6IjMxNSIsIkEiOjI1NSwiUiI6MCwiRyI6MTE0LCJCIjoxODh9fSwiSXNWaXNpYmxlIjp0cnVlLCJXaWR0aCI6MC4wLCJIZWlnaHQiOjE2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LCJJZCI6IjY4ZjA5MzJkLTJmNDgtNGRkNy04MDJhLTgwYTlhMWQ5ZWViMyIsIkltcG9ydElkIjpudWxsLCJUaXRsZSI6IkNPVCAoKy0pIEFNUDEwMSIsIk5vdGUiOm51bGwsIkh5cGVybGluayI6bnVsbCwiSXNDaGFuZ2VkIjpmYWxzZSwiSXNOZXciOmZhbHNlfSx7IiRpZCI6IjMyMyIsIkdyb3VwTmFtZSI6bnVsbCwiU3RhcnREYXRlIjoiMjAwNC0wMy0wM1QwMDowMDowMFoiLCJFbmREYXRlIjoiMjAwNC0xMC0zMVQyMzo1OTo1OS45OTlaIiwiUGVyY2VudGFnZUNvbXBsZXRlIjpudWxsLCJTdHlsZSI6eyIkaWQiOiIzMjQiLCJTaGFwZSI6MiwiU2hhcGVUaGlja25lc3MiOjE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E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zMzMiLCJNYXJnaW4iOnsiJHJlZiI6IjEwMiJ9LCJQYWRkaW5nIjp7IiRyZWYiOiIxMDMifSwiQmFja2dyb3VuZCI6eyIkaWQiOiIzMzQiLCJDb2xvciI6eyIkaWQiOiIzMzUiLCJBIjoyNTUsIlIiOjc5LCJHIjoxMjksIkIiOjE4OX19LCJJc1Zpc2libGUiOnRydWUsIldpZHRoIjowLjAsIkhlaWdodCI6MTY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IsIklkIjoiNzliMmJiMjctNzEzZi00Y2M2LTg2YzEtZGU1ZjU0OTM5ZmNjIiwiSW1wb3J0SWQiOm51bGwsIlRpdGxlIjoiQXdheSBSb3RhdGlvbnMiLCJOb3RlIjpudWxsLCJIeXBlcmxpbmsiOm51bGwsIklzQ2hhbmdlZCI6ZmFsc2UsIklzTmV3IjpmYWxzZX0seyIkaWQiOiIzNDMiLCJHcm91cE5hbWUiOm51bGwsIlN0YXJ0RGF0ZSI6IjIwMDQtMTItMjdUMDA6MDA6MDBaIiwiRW5kRGF0ZSI6IjIwMDUtMDMtMDFUMjM6NTk6NTkuOTk5WiIsIlBlcmNlbnRhZ2VDb21wbGV0ZSI6bnVsbCwiU3R5bGUiOnsiJGlkIjoiMzQ0IiwiU2hhcGUiOjIsIlNoYXBlVGhpY2tuZXNzIjox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x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UzIiwiTWFyZ2luIjp7IiRyZWYiOiIxMDIifSwiUGFkZGluZyI6eyIkcmVmIjoiMTAzIn0sIkJhY2tncm91bmQiOnsiJGlkIjoiMzU0IiwiQ29sb3IiOnsiJGlkIjoiMzU1IiwiQSI6MjU1LCJSIjoxOTIsIkciOjgwLCJCIjo3N319LCJJc1Zpc2libGUiOnRydWUsIldpZHRoIjowLjAsIkhlaWdodCI6MTYuMCwiQm9yZGVyU3R5bGUiOnsiJGlkIjoiMzU2IiwiTGluZUNvbG9yIjp7IiRyZWYiOiIxMDUifSwiTGluZVdlaWdodCI6MC4wLCJMaW5lVHlwZSI6MCwiUGFyZW50U3R5bGUiOnsiJHJlZiI6IjEwNCJ9fSwiUGFyZW50U3R5bGUiOnsiJHJlZiI6IjEwMSJ9fSwiVGl0bGVTdHlsZSI6eyIkaWQiOiIzNTciLCJGb250U2V0dGluZ3MiOnsiJGlkIjoiMzU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1OSIsIkxpbmVDb2xvciI6bnVsbCwiTGluZVdlaWdodCI6MC4wLCJMaW5lVHlwZSI6MCwiUGFyZW50U3R5bGUiOm51bGx9LCJQYXJlbnRTdHlsZSI6eyIkcmVmIjoiMTA3In19LCJEYXRlU3R5bGUiOnsiJGlkIjoiMzYwIiwiRm9udFNldHRpbmdzIjp7IiRpZCI6IjM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YyIiwiTGluZUNvbG9yIjpudWxsLCJMaW5lV2VpZ2h0IjowLjAsIkxpbmVUeXBlIjowLCJQYXJlbnRTdHlsZSI6bnVsbH0sIlBhcmVudFN0eWxlIjp7IiRyZWYiOiIxMTQifX0sIkRhdGVGb3JtYXQiOnsiJHJlZiI6IjEyMSJ9LCJJc1Zpc2libGUiOnRydWUsIlBhcmVudFN0eWxlIjp7IiRyZWYiOiI4MCJ9fSwiSW5kZXgiOjMsIklkIjoiMTBmMmRlOGEtNTQ3Zi00ZTJhLTg4OGEtNDdlMjcyZDcyYzJmIiwiSW1wb3J0SWQiOm51bGwsIlRpdGxlIjoiQ2l2aWxpYW4gSW50ZXJ2aWV3cyIsIk5vdGUiOm51bGwsIkh5cGVybGluayI6bnVsbCwiSXNDaGFuZ2VkIjpmYWxzZSwiSXNOZXciOmZhbHNlfSx7IiRpZCI6IjM2MyIsIkdyb3VwTmFtZSI6bnVsbCwiU3RhcnREYXRlIjoiMjAwNS0wNS0xMFQwMDowMDowMFoiLCJFbmREYXRlIjoiMjAwNS0wNi0wMVQyMzo1OTo1OS45OTlaIiwiUGVyY2VudGFnZUNvbXBsZXRlIjpudWxsLCJTdHlsZSI6eyIkaWQiOiIzNjQiLCJTaGFwZSI6MiwiU2hhcGVUaGlja25lc3MiOjEsIkR1cmF0aW9uRm9ybWF0IjowLCJJbmNsdWRlTm9uV29ya2luZ0RheXNJbkR1cmF0aW9uIjpmYWxzZSwiUGVyY2VudGFnZUNvbXBsZXRlU3R5bGUiOnsiJGlkIjoiMzY1IiwiRm9udFNldHRpbmdzIjp7IiRpZCI6IjM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NyIsIkxpbmVDb2xvciI6bnVsbCwiTGluZVdlaWdodCI6MC4wLCJMaW5lVHlwZSI6MCwiUGFyZW50U3R5bGUiOm51bGx9LCJQYXJlbnRTdHlsZSI6eyIkcmVmIjoiODEifX0sIkR1cmF0aW9uU3R5bGUiOnsiJGlkIjoiMzY4IiwiRm9udFNldHRpbmdzIjp7IiRpZCI6IjM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CIsIkxpbmVDb2xvciI6bnVsbCwiTGluZVdlaWdodCI6MC4wLCJMaW5lVHlwZSI6MCwiUGFyZW50U3R5bGUiOm51bGx9LCJQYXJlbnRTdHlsZSI6eyIkcmVmIjoiODgifX0sIkhvcml6b250YWxDb25uZWN0b3JTdHlsZSI6eyIkaWQiOiIzNzEiLCJMaW5lQ29sb3IiOnsiJHJlZiI6Ijk2In0sIkxpbmVXZWlnaHQiOjEuMCwiTGluZVR5cGUiOjAsIlBhcmVudFN0eWxlIjp7IiRyZWYiOiI5NSJ9fSwiVmVydGljYWxDb25uZWN0b3JTdHlsZSI6eyIkaWQiOiIzNzI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zNzMiLCJNYXJnaW4iOnsiJHJlZiI6IjEwMiJ9LCJQYWRkaW5nIjp7IiRyZWYiOiIxMDMifSwiQmFja2dyb3VuZCI6eyIkaWQiOiIzNzQiLCJDb2xvciI6eyIkaWQiOiIzNzUiLCJBIjoyNTUsIlIiOjE1NSwiRyI6MTg3LCJCIjo4OX19LCJJc1Zpc2libGUiOnRydWUsIldpZHRoIjowLjAsIkhlaWdodCI6MTY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QsIklkIjoiZWUzNzc1ZTctZDIzYy00ODA2LWFkNGItNzJiODliNDgxZGM2IiwiSW1wb3J0SWQiOm51bGwsIlRpdGxlIjoiTW92aW5nL1BDUyIsIk5vdGUiOm51bGwsIkh5cGVybGluayI6bnVsbCwiSXNDaGFuZ2VkIjpmYWxzZSwiSXNOZXciOmZhbHNlfSx7IiRpZCI6IjM4MyIsIkdyb3VwTmFtZSI6bnVsbCwiU3RhcnREYXRlIjoiMjAwMS0wNi0xNlQwMDowMDowMFoiLCJFbmREYXRlIjoiMjAwMS0wNy0yOFQyMzo1OTo1OS45OTlaIiwiUGVyY2VudGFnZUNvbXBsZXRlIjpudWxsLCJTdHlsZSI6eyIkaWQiOiIzODQiLCJTaGFwZSI6MiwiU2hhcGVUaGlja25lc3MiOjE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E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zOTMiLCJNYXJnaW4iOnsiJHJlZiI6IjEwMiJ9LCJQYWRkaW5nIjp7IiRyZWYiOiIxMDMifSwiQmFja2dyb3VuZCI6eyIkaWQiOiIzOTQiLCJDb2xvciI6eyIkaWQiOiIzOTUiLCJBIjoyNTUsIlIiOjMxLCJHIjo3MywiQiI6MTI1fX0sIklzVmlzaWJsZSI6dHJ1ZSwiV2lkdGgiOjAuMCwiSGVpZ2h0IjoxNi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NSwiSWQiOiJjNjhhYTc0My03MjRhLTQzY2QtODA0ZS0yNGY2MDg3NmUyZTUiLCJJbXBvcnRJZCI6bnVsbCwiVGl0bGUiOiIqQ09UIEVhcmx5IiwiTm90ZSI6bnVsbCwiSHlwZXJsaW5rIjpudWxsLCJJc0NoYW5nZWQiOmZhbHNlLCJJc05ldyI6ZmFsc2V9XSwiTXNQcm9qZWN0SXRlbXNUcmVlIjp7IiRpZCI6IjQwMyIsIlJvb3QiOnsiSW1wb3J0SWQiOm51bGwsIklzSW1wb3J0ZWQiOmZhbHNlLCJDaGlsZHJlbiI6W119fSwiTWV0YWRhdGEiOnsiJGlkIjoiNDA0In0sIlNldHRpbmdzIjp7IiRpZCI6IjQwNSIsIkltcGFPcHRpb25zIjp7IiRpZCI6IjQw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
  <p:tag name="__MASTER" val="__part_0"/>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ZmFsc2UsIlZlcnNpb24iOnsiJGlkIjoiMiIsIlZlcnNpb24iOiIzLjAuMSIsIk9yaWdpbmFsQXNzZW1ibHlWZXJzaW9uIjoiMy4wOS4wNS4wMCIsIkVkaXRpb24iOiJCYXNpYyIsIklzUGx1c0VkaXRpb24iOmZhbHNlfSwiRWZmZWN0Ijow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nRydWUsIkVsYXBzZWRUaW1lRm9ybWF0Ijox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mYWxzZX0sIlNjYWxlIjp7IiRpZCI6IjEyMiIsIlN0YXJ0RGF0ZSI6IjIwMDEtMDYtMTZUMDA6MDA6MDBaIiwiRW5kRGF0ZSI6IjIwMDUtMDYtMDFUMjM6NTk6NTkuOTk5WiIsIkZvcm1hdCI6Ik1NIiwiVHlwZSI6NCwiQXV0b0RhdGVSYW5nZSI6dHJ1ZSwiV29ya2luZ0RheXMiOjMxLCJUb2RheU1hcmtlclRleHQiOiJUb2RheSIsIkF1dG9TY2FsZVR5cGUiOmZhbHNlfSwiTWlsZXN0b25lcyI6W3siJGlkIjoiMTIzIiwiRGF0ZSI6IjIwMDEtMDgtMTV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3NSwiRyI6MTcyLCJCIjoxOTh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c1LCJHIjoxNzIsIkIiOjE5OH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hZGMzZTljNi0xZjdjLTRiNzItODFiNy1jZDY4ZTExZDEwYjYiLCJJbXBvcnRJZCI6bnVsbCwiVGl0bGUiOiJGaXJzdCBEYXkgTWVkIFNjaG9vbCEiLCJOb3RlIjpudWxsLCJIeXBlcmxpbmsiOm51bGwsIklzQ2hhbmdlZCI6ZmFsc2UsIklzTmV3IjpmYWxzZX0seyIkaWQiOiIxMzgiLCJEYXRlIjoiMjAwMi0wMS0wOFQyMzo1OTo1OS45OTlaIiwiU3R5bGUiOnsiJGlkIjoiMTM5IiwiU2hhcGUiOjIsIkNvbm5lY3Rvck1hcmdpbiI6eyIkcmVmIjoiNTQifSwiQ29ubmVjdG9yU3R5bGUiOnsiJGlkIjoiMTQwIiwiTGluZUNvbG9yIjp7IiRpZCI6IjE0MSIsIiR0eXBlIjoiTkxSRS5Db21tb24uRG9tLlNvbGlkQ29sb3JCcnVzaCwgTkxSRS5Db21tb24iLCJDb2xvciI6eyIkaWQiOiIxNDIiLCJBIjoxMjcsIlIiOjAsIkciOjExNCwiQiI6MTg4fX0sIkxpbmVXZWlnaHQiOjEuMCwiTGluZVR5cGUiOjAsIlBhcmVudFN0eWxlIjp7IiRyZWYiOiI1NSJ9fSwiSXNCZWxvd1RpbWViYW5kIjpmYWxzZSwiSGlkZURhdGUiOmZhbHNlLCJTaGFwZVNpemUiOjEsIlNwYWNpbmciOjIuMCwiUGFkZGluZyI6eyIkcmVmIjoiNTgifSwiU2hhcGVTdHlsZSI6eyIkaWQiOiIxNDMiLCJNYXJnaW4iOnsiJHJlZiI6IjYwIn0sIlBhZGRpbmciOnsiJHJlZiI6IjYxIn0sIkJhY2tncm91bmQiOnsiJGlkIjoiMTQ0IiwiQ29sb3IiOnsiJGlkIjoiMTQ1IiwiQSI6MjU1LCJSIjowLCJHIjoxMTQsIkIiOjE4OH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mNTdmOTE4NS02MzYyLTQxOTUtOTIyMy1mNWIxYTNiMmI3ZTQiLCJJbXBvcnRJZCI6bnVsbCwiVGl0bGUiOiJTY2hlZHVsZSBPRFMiLCJOb3RlIjpudWxsLCJIeXBlcmxpbmsiOm51bGwsIklzQ2hhbmdlZCI6ZmFsc2UsIklzTmV3IjpmYWxzZX0seyIkaWQiOiIxNTMiLCJEYXRlIjoiMjAwMy0wNi0xOFQyMzo1OTo1OS45OTlaIiwiU3R5bGUiOnsiJGlkIjoiMTU0IiwiU2hhcGUiOjIsIkNvbm5lY3Rvck1hcmdpbiI6eyIkcmVmIjoiNTQifSwiQ29ubmVjdG9yU3R5bGUiOnsiJGlkIjoiMTU1IiwiTGluZUNvbG9yIjp7IiRpZCI6IjE1NiIsIiR0eXBlIjoiTkxSRS5Db21tb24uRG9tLlNvbGlkQ29sb3JCcnVzaCwgTkxSRS5Db21tb24iLCJDb2xvciI6eyIkaWQiOiIxNTciLCJBIjoxMjcsIlIiOjc5LCJHIjoxMjksIkIiOjE4OX19LCJMaW5lV2VpZ2h0IjoxLjAsIkxpbmVUeXBlIjowLCJQYXJlbnRTdHlsZSI6eyIkcmVmIjoiNTUifX0sIklzQmVsb3dUaW1lYmFuZCI6dHJ1ZSwiSGlkZURhdGUiOmZhbHNlLCJTaGFwZVNpemUiOjEsIlNwYWNpbmciOjIuMCwiUGFkZGluZyI6eyIkcmVmIjoiNTgifSwiU2hhcGVTdHlsZSI6eyIkaWQiOiIxNTgiLCJNYXJnaW4iOnsiJHJlZiI6IjYwIn0sIlBhZGRpbmciOnsiJHJlZiI6IjYxIn0sIkJhY2tncm91bmQiOnsiJGlkIjoiMTU5IiwiQ29sb3IiOnsiJGlkIjoiMTYwIiwiQSI6MjU1LCJSIjo3OSwiRyI6MTI5LCJCIjoxODl9fSwiSXNWaXNpYmxlIjp0cnVlLCJXaWR0aCI6MTguMCwiSGVpZ2h0IjoyMC4wLCJCb3JkZXJTdHlsZSI6eyIkaWQiOiIxNjEiLCJMaW5lQ29sb3IiOnsiJHJlZiI6IjYzIn0sIkxpbmVXZWlnaHQiOjAuMCwiTGluZVR5cGUiOjAsIlBhcmVudFN0eWxlIjp7IiRyZWYiOiI2MiJ9fSwiUGFyZW50U3R5bGUiOnsiJHJlZiI6IjU5In19LCJUaXRsZVN0eWxlIjp7IiRpZCI6IjE2MiIsIkZvbnRTZXR0aW5ncyI6eyIkaWQiOiIxNj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ThhYzcxZmUtYzBiZi00YzBiLWJmZTEtZDhlMjc2ZjkxZjZhIiwiSW1wb3J0SWQiOm51bGwsIlRpdGxlIjoiIFNURVAgMSIsIk5vdGUiOm51bGwsIkh5cGVybGluayI6bnVsbCwiSXNDaGFuZ2VkIjpmYWxzZSwiSXNOZXciOmZhbHNlfSx7IiRpZCI6IjE2OCIsIkRhdGUiOiIyMDA0LTAxLTAxVDIzOjU5OjU5Ljk5OVoiLCJTdHlsZSI6eyIkaWQiOiIxNjkiLCJTaGFwZSI6MiwiQ29ubmVjdG9yTWFyZ2luIjp7IiRyZWYiOiI1NCJ9LCJDb25uZWN0b3JTdHlsZSI6eyIkaWQiOiIxNzAiLCJMaW5lQ29sb3IiOnsiJGlkIjoiMTcxIiwiJHR5cGUiOiJOTFJFLkNvbW1vbi5Eb20uU29saWRDb2xvckJydXNoLCBOTFJFLkNvbW1vbiIsIkNvbG9yIjp7IiRpZCI6IjE3MiIsIkEiOjEyNywiUiI6MTkyLCJHIjo4MCwiQiI6Nzd9fSwiTGluZVdlaWdodCI6MS4wLCJMaW5lVHlwZSI6MCwiUGFyZW50U3R5bGUiOnsiJHJlZiI6IjU1In19LCJJc0JlbG93VGltZWJhbmQiOmZhbHNlLCJIaWRlRGF0ZSI6ZmFsc2UsIlNoYXBlU2l6ZSI6MSwiU3BhY2luZyI6Mi4wLCJQYWRkaW5nIjp7IiRyZWYiOiI1OCJ9LCJTaGFwZVN0eWxlIjp7IiRpZCI6IjE3MyIsIk1hcmdpbiI6eyIkcmVmIjoiNjAifSwiUGFkZGluZyI6eyIkcmVmIjoiNjEifSwiQmFja2dyb3VuZCI6eyIkaWQiOiIxNzQiLCJDb2xvciI6eyIkaWQiOiIxNzUiLCJBIjoyNTUsIlIiOjE5MiwiRyI6ODAsIkIiOjc3fX0sIklzVmlzaWJsZSI6dHJ1ZSwiV2lkdGgiOjE4LjAsIkhlaWdodCI6MjAuMCwiQm9yZGVyU3R5bGUiOnsiJGlkIjoiMTc2IiwiTGluZUNvbG9yIjp7IiRyZWYiOiI2MyJ9LCJMaW5lV2VpZ2h0IjowLjAsIkxpbmVUeXBlIjowLCJQYXJlbnRTdHlsZSI6eyIkcmVmIjoiNjIifX0sIlBhcmVudFN0eWxlIjp7IiRyZWYiOiI1OSJ9fSwiVGl0bGVTdHlsZSI6eyIkaWQiOiIxNzciLCJGb250U2V0dGluZ3MiOnsiJGlkIjoiMTc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E5ZTNlZDE0LWIyZjYtNDE5MC05YTQyLTczZTljMzQ5NTVlOSIsIkltcG9ydElkIjpudWxsLCJUaXRsZSI6IlNjaGVkdWxlIEF3YXkgUm90YXRpb25zIiwiTm90ZSI6bnVsbCwiSHlwZXJsaW5rIjpudWxsLCJJc0NoYW5nZWQiOmZhbHNlLCJJc05ldyI6ZmFsc2V9LHsiJGlkIjoiMTgzIiwiRGF0ZSI6IjIwMDQtMDc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3OSwiRyI6MTI5LCJCIjoxODl9fSwiTGluZVdlaWdodCI6MS4wLCJMaW5lVHlwZSI6MCwiUGFyZW50U3R5bGUiOnsiJHJlZiI6IjU1In19LCJJc0JlbG93VGltZWJhbmQiOnRydWUsIkhpZGVEYXRlIjpmYWxzZSwiU2hhcGVTaXplIjoxLCJTcGFjaW5nIjoyLjAsIlBhZGRpbmciOnsiJHJlZiI6IjU4In0sIlNoYXBlU3R5bGUiOnsiJGlkIjoiMTg4IiwiTWFyZ2luIjp7IiRyZWYiOiI2MCJ9LCJQYWRkaW5nIjp7IiRyZWYiOiI2MSJ9LCJCYWNrZ3JvdW5kIjp7IiRpZCI6IjE4OSIsIkNvbG9yIjp7IiRpZCI6IjE5MCIsIkEiOjI1NSwiUiI6NzksIkciOjEyOSwiQiI6MTg5fX0sIklzVmlzaWJsZSI6dHJ1ZSwiV2lkdGgiOjE4LjAsIkhlaWdodCI6MjAuMCwiQm9yZGVyU3R5bGUiOnsiJGlkIjoiMTkxIiwiTGluZUNvbG9yIjp7IiRyZWYiOiI2MyJ9LCJMaW5lV2VpZ2h0IjowLjAsIkxpbmVUeXBlIjowLCJQYXJlbnRTdHlsZSI6eyIkcmVmIjoiNjIifX0sIlBhcmVudFN0eWxlIjp7IiRyZWYiOiI1OSJ9fSwiVGl0bGVTdHlsZSI6eyIkaWQiOiIxOTIiLCJGb250U2V0dGluZ3MiOnsiJGlkIjoiMTk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TQiLCJMaW5lQ29sb3IiOm51bGwsIkxpbmVXZWlnaHQiOjAuMCwiTGluZVR5cGUiOjAsIlBhcmVudFN0eWxlIjpudWxsfSwiUGFyZW50U3R5bGUiOnsiJHJlZiI6IjY1In19LCJEYXRlU3R5bGUiOnsiJGlkIjoiMTk1IiwiRm9udFNldHRpbmdzIjp7IiRpZCI6IjE5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FjMjZhZGM0LWFmNDYtNGU1MC04ZWE0LWQ5NDllYTE3ZjZjYiIsIkltcG9ydElkIjpudWxsLCJUaXRsZSI6IkFwcGxpY2F0aW9uIFNpdGUgQWN0aXZlIiwiTm90ZSI6bnVsbCwiSHlwZXJsaW5rIjpudWxsLCJJc0NoYW5nZWQiOmZhbHNlLCJJc05ldyI6ZmFsc2V9LHsiJGlkIjoiMTk4IiwiRGF0ZSI6IjIwMDQtMDgtMThUMjM6NTk6NTkuOTk5WiIsIlN0eWxlIjp7IiRpZCI6IjE5OSIsIlNoYXBlIjoyLCJDb25uZWN0b3JNYXJnaW4iOnsiJHJlZiI6IjU0In0sIkNvbm5lY3RvclN0eWxlIjp7IiRpZCI6IjIwMCIsIkxpbmVDb2xvciI6eyIkaWQiOiIyMDEiLCIkdHlwZSI6Ik5MUkUuQ29tbW9uLkRvbS5Tb2xpZENvbG9yQnJ1c2gsIE5MUkUuQ29tbW9uIiwiQ29sb3IiOnsiJGlkIjoiMjAyIiwiQSI6MTI3LCJSIjoxNTUsIkciOjE4NywiQiI6ODl9fSwiTGluZVdlaWdodCI6MS4wLCJMaW5lVHlwZSI6MCwiUGFyZW50U3R5bGUiOnsiJHJlZiI6IjU1In19LCJJc0JlbG93VGltZWJhbmQiOnRydWUsIkhpZGVEYXRlIjpmYWxzZSwiU2hhcGVTaXplIjoxLCJTcGFjaW5nIjoyLjAsIlBhZGRpbmciOnsiJHJlZiI6IjU4In0sIlNoYXBlU3R5bGUiOnsiJGlkIjoiMjAzIiwiTWFyZ2luIjp7IiRyZWYiOiI2MCJ9LCJQYWRkaW5nIjp7IiRyZWYiOiI2MSJ9LCJCYWNrZ3JvdW5kIjp7IiRpZCI6IjIwNCIsIkNvbG9yIjp7IiRpZCI6IjIwNSIsIkEiOjI1NSwiUiI6MTU1LCJHIjoxODcsIkIiOjg5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E2MmE5ODZkLTljZjMtNDZiNi1hOWFlLTZjZjI1N2YxYTY5ZCIsIkltcG9ydElkIjpudWxsLCJUaXRsZSI6IlNURVAgMiIsIk5vdGUiOm51bGwsIkh5cGVybGluayI6bnVsbCwiSXNDaGFuZ2VkIjpmYWxzZSwiSXNOZXciOmZhbHNlfSx7IiRpZCI6IjIxMyIsIkRhdGUiOiIyMDA0LTA5LTE1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EyNywiUiI6MzEsIkciOjczLCJCIjoxMjV9fSwiTGluZVdlaWdodCI6MS4wLCJMaW5lVHlwZSI6MCwiUGFyZW50U3R5bGUiOnsiJHJlZiI6IjU1In19LCJJc0JlbG93VGltZWJhbmQiOnRydWUsIkhpZGVEYXRlIjpmYWxzZSwiU2hhcGVTaXplIjoxLCJTcGFjaW5nIjoyLjAsIlBhZGRpbmciOnsiJHJlZiI6IjU4In0sIlNoYXBlU3R5bGUiOnsiJGlkIjoiMjE4IiwiTWFyZ2luIjp7IiRyZWYiOiI2MCJ9LCJQYWRkaW5nIjp7IiRyZWYiOiI2MSJ9LCJCYWNrZ3JvdW5kIjp7IiRpZCI6IjIxOSIsIkNvbG9yIjp7IiRpZCI6IjIyMCIsIkEiOjI1NSwiUiI6MzEsIkciOjczLCJCIjoxMjV9fSwiSXNWaXNpYmxlIjp0cnVlLCJXaWR0aCI6MTguMCwiSGVpZ2h0IjoyMC4wLCJCb3JkZXJTdHlsZSI6eyIkaWQiOiIyMjEiLCJMaW5lQ29sb3IiOnsiJHJlZiI6IjYzIn0sIkxpbmVXZWlnaHQiOjAuMCwiTGluZVR5cGUiOjAsIlBhcmVudFN0eWxlIjp7IiRyZWYiOiI2MiJ9fSwiUGFyZW50U3R5bGUiOnsiJHJlZiI6IjU5In19LCJUaXRsZVN0eWxlIjp7IiRpZCI6IjIyMiIsIkZvbnRTZXR0aW5ncyI6eyIkaWQiOiIyMj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yNCIsIkxpbmVDb2xvciI6bnVsbCwiTGluZVdlaWdodCI6MC4wLCJMaW5lVHlwZSI6MCwiUGFyZW50U3R5bGUiOm51bGx9LCJQYXJlbnRTdHlsZSI6eyIkcmVmIjoiNjUifX0sIkRhdGVTdHlsZSI6eyIkaWQiOiIyMjUiLCJGb250U2V0dGluZ3MiOnsiJGlkIjoiMjI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2E1YTVjYzUtZGY5OC00NWY1LWJjOTEtODgzNjllYmI5ZDVmIiwiSW1wb3J0SWQiOm51bGwsIlRpdGxlIjoiKkNpdmlsaWFuIEFwcCBEdWUiLCJOb3RlIjpudWxsLCJIeXBlcmxpbmsiOm51bGwsIklzQ2hhbmdlZCI6ZmFsc2UsIklzTmV3IjpmYWxzZX0seyIkaWQiOiIyMjgiLCJEYXRlIjoiMjAwNC0xMC0xNVQyMzo1OTo1OS45OTlaIiwiU3R5bGUiOnsiJGlkIjoiMjI5IiwiU2hhcGUiOjIsIkNvbm5lY3Rvck1hcmdpbiI6eyIkcmVmIjoiNTQifSwiQ29ubmVjdG9yU3R5bGUiOnsiJGlkIjoiMjMwIiwiTGluZUNvbG9yIjp7IiRpZCI6IjIzMSIsIiR0eXBlIjoiTkxSRS5Db21tb24uRG9tLlNvbGlkQ29sb3JCcnVzaCwgTkxSRS5Db21tb24iLCJDb2xvciI6eyIkaWQiOiIyMzIiLCJBIjoxMjcsIlIiOjEyOCwiRyI6MTAwLCJCIjoxNjJ9fSwiTGluZVdlaWdodCI6MS4wLCJMaW5lVHlwZSI6MCwiUGFyZW50U3R5bGUiOnsiJHJlZiI6IjU1In19LCJJc0JlbG93VGltZWJhbmQiOmZhbHNlLCJIaWRlRGF0ZSI6ZmFsc2UsIlNoYXBlU2l6ZSI6MSwiU3BhY2luZyI6Mi4wLCJQYWRkaW5nIjp7IiRyZWYiOiI1OCJ9LCJTaGFwZVN0eWxlIjp7IiRpZCI6IjIzMyIsIk1hcmdpbiI6eyIkcmVmIjoiNjAifSwiUGFkZGluZyI6eyIkcmVmIjoiNjEifSwiQmFja2dyb3VuZCI6eyIkaWQiOiIyMzQiLCJDb2xvciI6eyIkaWQiOiIyMzUiLCJBIjoyNTUsIlIiOjEyOCwiRyI6MTAwLCJCIjoxNjJ9fSwiSXNWaXNpYmxlIjp0cnVlLCJXaWR0aCI6MTguMCwiSGVpZ2h0IjoyMC4wLCJCb3JkZXJTdHlsZSI6eyIkaWQiOiIyMzYiLCJMaW5lQ29sb3IiOnsiJHJlZiI6IjYzIn0sIkxpbmVXZWlnaHQiOjAuMCwiTGluZVR5cGUiOjAsIlBhcmVudFN0eWxlIjp7IiRyZWYiOiI2MiJ9fSwiUGFyZW50U3R5bGUiOnsiJHJlZiI6IjU5In19LCJUaXRsZVN0eWxlIjp7IiRpZCI6IjIzNyIsIkZvbnRTZXR0aW5ncyI6eyIkaWQiOiIyM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zOSIsIkxpbmVDb2xvciI6bnVsbCwiTGluZVdlaWdodCI6MC4wLCJMaW5lVHlwZSI6MCwiUGFyZW50U3R5bGUiOm51bGx9LCJQYXJlbnRTdHlsZSI6eyIkcmVmIjoiNjUifX0sIkRhdGVTdHlsZSI6eyIkaWQiOiIyNDAiLCJGb250U2V0dGluZ3MiOnsiJGlkIjoiMjQ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mUwNDE0YzYtZDIzZC00MjBjLWFlYzUtZjk2OTRkNzlhM2Y2IiwiSW1wb3J0SWQiOm51bGwsIlRpdGxlIjoiTWlsIEFwcCBEdWUiLCJOb3RlIjpudWxsLCJIeXBlcmxpbmsiOm51bGwsIklzQ2hhbmdlZCI6ZmFsc2UsIklzTmV3IjpmYWxzZX0seyIkaWQiOiIyNDMiLCJEYXRlIjoiMjAwNC0xMS0wMVQyMzo1OTo1OS45OTlaIiwiU3R5bGUiOnsiJGlkIjoiMjQ0IiwiU2hhcGUiOjIsIkNvbm5lY3Rvck1hcmdpbiI6eyIkcmVmIjoiNTQifSwiQ29ubmVjdG9yU3R5bGUiOnsiJGlkIjoiMjQ1IiwiTGluZUNvbG9yIjp7IiRpZCI6IjI0NiIsIiR0eXBlIjoiTkxSRS5Db21tb24uRG9tLlNvbGlkQ29sb3JCcnVzaCwgTkxSRS5Db21tb24iLCJDb2xvciI6eyIkaWQiOiIyNDciLCJBIjoxMjcsIlIiOjE5MiwiRyI6ODAsIkIiOjc3fX0sIkxpbmVXZWlnaHQiOjEuMCwiTGluZVR5cGUiOjAsIlBhcmVudFN0eWxlIjp7IiRyZWYiOiI1NSJ9fSwiSXNCZWxvd1RpbWViYW5kIjp0cnVlLCJIaWRlRGF0ZSI6ZmFsc2UsIlNoYXBlU2l6ZSI6MSwiU3BhY2luZyI6Mi4wLCJQYWRkaW5nIjp7IiRyZWYiOiI1OCJ9LCJTaGFwZVN0eWxlIjp7IiRpZCI6IjI0OCIsIk1hcmdpbiI6eyIkcmVmIjoiNjAifSwiUGFkZGluZyI6eyIkcmVmIjoiNjEifSwiQmFja2dyb3VuZCI6eyIkaWQiOiIyNDkiLCJDb2xvciI6eyIkaWQiOiIyNTAiLCJBIjoyNTUsIlIiOjE5MiwiRyI6ODAsIkIiOjc3fX0sIklzVmlzaWJsZSI6dHJ1ZSwiV2lkdGgiOjE4LjAsIkhlaWdodCI6MjAuMCwiQm9yZGVyU3R5bGUiOnsiJGlkIjoiMjUxIiwiTGluZUNvbG9yIjp7IiRyZWYiOiI2MyJ9LCJMaW5lV2VpZ2h0IjowLjAsIkxpbmVUeXBlIjowLCJQYXJlbnRTdHlsZSI6eyIkcmVmIjoiNjIifX0sIlBhcmVudFN0eWxlIjp7IiRyZWYiOiI1OSJ9fSwiVGl0bGVTdHlsZSI6eyIkaWQiOiIyNTIiLCJGb250U2V0dGluZ3MiOnsiJGlkIjoiMjU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QiLCJMaW5lQ29sb3IiOm51bGwsIkxpbmVXZWlnaHQiOjAuMCwiTGluZVR5cGUiOjAsIlBhcmVudFN0eWxlIjpudWxsfSwiUGFyZW50U3R5bGUiOnsiJHJlZiI6IjY1In19LCJEYXRlU3R5bGUiOnsiJGlkIjoiMjU1IiwiRm9udFNldHRpbmdzIjp7IiRpZCI6IjI1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MyOTZhYjczLTFiMGQtNDVmYS1hN2IzLWYwMjk1MjU1ZDJkZSIsIkltcG9ydElkIjpudWxsLCJUaXRsZSI6IkNTIEV4YW0iLCJOb3RlIjpudWxsLCJIeXBlcmxpbmsiOm51bGwsIklzQ2hhbmdlZCI6ZmFsc2UsIklzTmV3IjpmYWxzZX0seyIkaWQiOiIyNTgiLCJEYXRlIjoiMjAwNC0xMS0wNVQyMzo1OTo1OS45OTlaIiwiU3R5bGUiOnsiJGlkIjoiMjU5IiwiU2hhcGUiOjIsIkNvbm5lY3Rvck1hcmdpbiI6eyIkcmVmIjoiNTQifSwiQ29ubmVjdG9yU3R5bGUiOnsiJGlkIjoiMjYwIiwiTGluZUNvbG9yIjp7IiRpZCI6IjI2MSIsIiR0eXBlIjoiTkxSRS5Db21tb24uRG9tLlNvbGlkQ29sb3JCcnVzaCwgTkxSRS5Db21tb24iLCJDb2xvciI6eyIkaWQiOiIyNjIiLCJBIjoxMjcsIlIiOjc1LCJHIjoxNzIsIkIiOjE5OH19LCJMaW5lV2VpZ2h0IjoxLjAsIkxpbmVUeXBlIjowLCJQYXJlbnRTdHlsZSI6eyIkcmVmIjoiNTUifX0sIklzQmVsb3dUaW1lYmFuZCI6ZmFsc2UsIkhpZGVEYXRlIjpmYWxzZSwiU2hhcGVTaXplIjoxLCJTcGFjaW5nIjoyLjAsIlBhZGRpbmciOnsiJHJlZiI6IjU4In0sIlNoYXBlU3R5bGUiOnsiJGlkIjoiMjYzIiwiTWFyZ2luIjp7IiRyZWYiOiI2MCJ9LCJQYWRkaW5nIjp7IiRyZWYiOiI2MSJ9LCJCYWNrZ3JvdW5kIjp7IiRpZCI6IjI2NCIsIkNvbG9yIjp7IiRpZCI6IjI2NSIsIkEiOjI1NSwiUiI6NzUsIkciOjE3MiwiQiI6MTk4fX0sIklzVmlzaWJsZSI6dHJ1ZSwiV2lkdGgiOjE4LjAsIkhlaWdodCI6MjAuMCwiQm9yZGVyU3R5bGUiOnsiJGlkIjoiMjY2IiwiTGluZUNvbG9yIjp7IiRyZWYiOiI2MyJ9LCJMaW5lV2VpZ2h0IjowLjAsIkxpbmVUeXBlIjowLCJQYXJlbnRTdHlsZSI6eyIkcmVmIjoiNjIifX0sIlBhcmVudFN0eWxlIjp7IiRyZWYiOiI1OSJ9fSwiVGl0bGVTdHlsZSI6eyIkaWQiOiIyNjciLCJGb250U2V0dGluZ3MiOnsiJGlkIjoiMjY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NjYTYwMGZjLWEwM2EtNDc1NC05MmM5LTljZGZkOGI1NmZlZCIsIkltcG9ydElkIjpudWxsLCJUaXRsZSI6IlByb2dyYW1zIFJhbmsgU3R1ZGVudHMiLCJOb3RlIjpudWxsLCJIeXBlcmxpbmsiOm51bGwsIklzQ2hhbmdlZCI6ZmFsc2UsIklzTmV3IjpmYWxzZX0seyIkaWQiOiIyNzMiLCJEYXRlIjoiMjAwNC0xMi0xNlQyMzo1OTo1OS45OTlaIiwiU3R5bGUiOnsiJGlkIjoiMjc0IiwiU2hhcGUiOjIsIkNvbm5lY3Rvck1hcmdpbiI6eyIkcmVmIjoiNTQifSwiQ29ubmVjdG9yU3R5bGUiOnsiJGlkIjoiMjc1IiwiTGluZUNvbG9yIjp7IiRpZCI6IjI3NiIsIiR0eXBlIjoiTkxSRS5Db21tb24uRG9tLlNvbGlkQ29sb3JCcnVzaCwgTkxSRS5Db21tb24iLCJDb2xvciI6eyIkaWQiOiIyNzciLCJBIjoxMjcsIlIiOjI0NywiRyI6MTUwLCJCIjo3MH19LCJMaW5lV2VpZ2h0IjoxLjAsIkxpbmVUeXBlIjowLCJQYXJlbnRTdHlsZSI6eyIkcmVmIjoiNTUifX0sIklzQmVsb3dUaW1lYmFuZCI6ZmFsc2UsIkhpZGVEYXRlIjpmYWxzZSwiU2hhcGVTaXplIjoxLCJTcGFjaW5nIjoyLjAsIlBhZGRpbmciOnsiJHJlZiI6IjU4In0sIlNoYXBlU3R5bGUiOnsiJGlkIjoiMjc4IiwiTWFyZ2luIjp7IiRyZWYiOiI2MCJ9LCJQYWRkaW5nIjp7IiRyZWYiOiI2MSJ9LCJCYWNrZ3JvdW5kIjp7IiRpZCI6IjI3OSIsIkNvbG9yIjp7IiRpZCI6IjI4MCIsIkEiOjI1NSwiUiI6MjQ3LCJHIjoxNTAsIkIiOjcwfX0sIklzVmlzaWJsZSI6dHJ1ZSwiV2lkdGgiOjE4LjAsIkhlaWdodCI6MjAuMCwiQm9yZGVyU3R5bGUiOnsiJGlkIjoiMjgxIiwiTGluZUNvbG9yIjp7IiRyZWYiOiI2MyJ9LCJMaW5lV2VpZ2h0IjowLjAsIkxpbmVUeXBlIjowLCJQYXJlbnRTdHlsZSI6eyIkcmVmIjoiNjIifX0sIlBhcmVudFN0eWxlIjp7IiRyZWYiOiI1OSJ9fSwiVGl0bGVTdHlsZSI6eyIkaWQiOiIyODIiLCJGb250U2V0dGluZ3MiOnsiJGlkIjoiMjg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ODQiLCJMaW5lQ29sb3IiOm51bGwsIkxpbmVXZWlnaHQiOjAuMCwiTGluZVR5cGUiOjAsIlBhcmVudFN0eWxlIjpudWxsfSwiUGFyZW50U3R5bGUiOnsiJHJlZiI6IjY1In19LCJEYXRlU3R5bGUiOnsiJGlkIjoiMjg1IiwiRm9udFNldHRpbmdzIjp7IiRpZCI6IjI4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lkMTAzNGQzLTFlZjctNDYwNC04M2Q4LTk2MjgyNmQzYWQ1OCIsIkltcG9ydElkIjpudWxsLCJUaXRsZSI6Ik1pbCBNYXRjaCBSZXN1bHRzICIsIk5vdGUiOm51bGwsIkh5cGVybGluayI6bnVsbCwiSXNDaGFuZ2VkIjpmYWxzZSwiSXNOZXciOmZhbHNlfSx7IiRpZCI6IjI4OCIsIkRhdGUiOiIyMDA1LTAzLTE3VDIzOjU5OjU5Ljk5OVoiLCJTdHlsZSI6eyIkaWQiOiIyODkiLCJTaGFwZSI6MiwiQ29ubmVjdG9yTWFyZ2luIjp7IiRyZWYiOiI1NCJ9LCJDb25uZWN0b3JTdHlsZSI6eyIkaWQiOiIyOTAiLCJMaW5lQ29sb3IiOnsiJGlkIjoiMjkxIiwiJHR5cGUiOiJOTFJFLkNvbW1vbi5Eb20uU29saWRDb2xvckJydXNoLCBOTFJFLkNvbW1vbiIsIkNvbG9yIjp7IiRpZCI6IjI5MiIsIkEiOjEyNywiUiI6NzksIkciOjEyOSwiQiI6MTg5fX0sIkxpbmVXZWlnaHQiOjEuMCwiTGluZVR5cGUiOjAsIlBhcmVudFN0eWxlIjp7IiRyZWYiOiI1NSJ9fSwiSXNCZWxvd1RpbWViYW5kIjpmYWxzZSwiSGlkZURhdGUiOmZhbHNlLCJTaGFwZVNpemUiOjEsIlNwYWNpbmciOjIuMCwiUGFkZGluZyI6eyIkcmVmIjoiNTgifSwiU2hhcGVTdHlsZSI6eyIkaWQiOiIyOTMiLCJNYXJnaW4iOnsiJHJlZiI6IjYwIn0sIlBhZGRpbmciOnsiJHJlZiI6IjYxIn0sIkJhY2tncm91bmQiOnsiJGlkIjoiMjk0IiwiQ29sb3IiOnsiJGlkIjoiMjk1IiwiQSI6MjU1LCJSIjo3OSwiRyI6MTI5LCJCIjoxODl9fSwiSXNWaXNpYmxlIjp0cnVlLCJXaWR0aCI6MTguMCwiSGVpZ2h0IjoyM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5OSIsIkxpbmVDb2xvciI6bnVsbCwiTGluZVdlaWdodCI6MC4wLCJMaW5lVHlwZSI6MCwiUGFyZW50U3R5bGUiOm51bGx9LCJQYXJlbnRTdHlsZSI6eyIkcmVmIjoiNjUifX0sIkRhdGVTdHlsZSI6eyIkaWQiOiIzMDAiLCJGb250U2V0dGluZ3MiOnsiJGlkIjoiMzA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jg1NGZkYTItYmZiZi00ZjQyLWIzNWMtOTkzMjZlMjY2ZDU0IiwiSW1wb3J0SWQiOm51bGwsIlRpdGxlIjoiKkNpdmlsaWFuIE1hdGNoIiwiTm90ZSI6bnVsbCwiSHlwZXJsaW5rIjpudWxsLCJJc0NoYW5nZWQiOmZhbHNlLCJJc05ldyI6ZmFsc2V9LHsiJGlkIjoiMzAzIiwiRGF0ZSI6IjIwMDUtMDYtMDFUMjM6NTk6NTkuOTk5WiIsIlN0eWxlIjp7IiRpZCI6IjMwNCIsIlNoYXBlIjoyLCJDb25uZWN0b3JNYXJnaW4iOnsiJHJlZiI6IjU0In0sIkNvbm5lY3RvclN0eWxlIjp7IiRpZCI6IjMwNSIsIkxpbmVDb2xvciI6eyIkaWQiOiIzMDYiLCIkdHlwZSI6Ik5MUkUuQ29tbW9uLkRvbS5Tb2xpZENvbG9yQnJ1c2gsIE5MUkUuQ29tbW9uIiwiQ29sb3IiOnsiJGlkIjoiMzA3IiwiQSI6MTI3LCJSIjoxNTUsIkciOjE4NywiQiI6ODl9fSwiTGluZVdlaWdodCI6MS4wLCJMaW5lVHlwZSI6MCwiUGFyZW50U3R5bGUiOnsiJHJlZiI6IjU1In19LCJJc0JlbG93VGltZWJhbmQiOmZhbHNlLCJIaWRlRGF0ZSI6ZmFsc2UsIlNoYXBlU2l6ZSI6MSwiU3BhY2luZyI6Mi4wLCJQYWRkaW5nIjp7IiRyZWYiOiI1OCJ9LCJTaGFwZVN0eWxlIjp7IiRpZCI6IjMwOCIsIk1hcmdpbiI6eyIkcmVmIjoiNjAifSwiUGFkZGluZyI6eyIkcmVmIjoiNjEifSwiQmFja2dyb3VuZCI6eyIkaWQiOiIzMDkiLCJDb2xvciI6eyIkaWQiOiIzMTAiLCJBIjoyNTUsIlIiOjE1NSwiRyI6MTg3LCJCIjo4OX19LCJJc1Zpc2libGUiOnRydWUsIldpZHRoIjoxOC4wLCJIZWlnaHQiOjIwLjAsIkJvcmRlclN0eWxlIjp7IiRpZCI6IjMxMSIsIkxpbmVDb2xvciI6eyIkcmVmIjoiNjMifSwiTGluZVdlaWdodCI6MC4wLCJMaW5lVHlwZSI6MCwiUGFyZW50U3R5bGUiOnsiJHJlZiI6IjYyIn19LCJQYXJlbnRTdHlsZSI6eyIkcmVmIjoiNTkifX0sIlRpdGxlU3R5bGUiOnsiJGlkIjoiMzEyIiwiRm9udFNldHRpbmdzIjp7IiRpZCI6IjMxMyIsIkZvbnRTaXplIjoxMSwiRm9udE5hbWUiOiJDYWxpYnJpIiwiSXNCb2xkIjp0cnVlLCJJc0l0YWxpYyI6ZmFsc2UsIklzVW5kZXJsaW5lZCI6ZmFsc2UsIlBhcmVudFN0eWxlIjp7IiRyZWYiOiI2NiJ9fSwiQXV0b1NpemUiOjIsIkZvcmVncm91bmQiOnsiJHJlZiI6IjY3In0sIk1heFdpZHRoIjo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TQiLCJMaW5lQ29sb3IiOm51bGwsIkxpbmVXZWlnaHQiOjAuMCwiTGluZVR5cGUiOjAsIlBhcmVudFN0eWxlIjpudWxsfSwiUGFyZW50U3R5bGUiOnsiJHJlZiI6IjY1In19LCJEYXRlU3R5bGUiOnsiJGlkIjoiMzE1IiwiRm9udFNldHRpbmdzIjp7IiRpZCI6IjMx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UwNmE5YjM4LTNkOTItNDQwYS05YThhLWIzMWRlZjg4YWI3NyIsIkltcG9ydElkIjpudWxsLCJUaXRsZSI6IkZpcnN0IERheSBNaWxpdGFyeSBSZXNpZGVuY3khIiwiTm90ZSI6bnVsbCwiSHlwZXJsaW5rIjpudWxsLCJJc0NoYW5nZWQiOmZhbHNlLCJJc05ldyI6ZmFsc2V9XSwiVGFza3MiOlt7IiRpZCI6IjMxOCIsIkdyb3VwTmFtZSI6bnVsbCwiU3RhcnREYXRlIjoiMjAwMi0wNi0xOFQwMDowMDowMFoiLCJFbmREYXRlIjoiMjAwMi0wOC0wNFQyMzo1OTo1OS45OTlaIiwiUGVyY2VudGFnZUNvbXBsZXRlIjpudWxsLCJTdHlsZSI6eyIkaWQiOiIzMTkiLCJTaGFwZSI6MiwiU2hhcGVUaGlja25lc3MiOjEsIkR1cmF0aW9uRm9ybWF0IjowLCJJbmNsdWRlTm9uV29ya2luZ0RheXNJbkR1cmF0aW9uIjpmYWxzZSwiUGVyY2VudGFnZUNvbXBsZXRlU3R5bGUiOnsiJGlkIjoiMzIwIiwiRm9udFNldHRpbmdzIjp7IiRpZCI6IjMy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iIsIkxpbmVDb2xvciI6bnVsbCwiTGluZVdlaWdodCI6MC4wLCJMaW5lVHlwZSI6MCwiUGFyZW50U3R5bGUiOm51bGx9LCJQYXJlbnRTdHlsZSI6eyIkcmVmIjoiODEifX0sIkR1cmF0aW9uU3R5bGUiOnsiJGlkIjoiMzIzIiwiRm9udFNldHRpbmdzIjp7IiRpZCI6IjMy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yNSIsIkxpbmVDb2xvciI6bnVsbCwiTGluZVdlaWdodCI6MC4wLCJMaW5lVHlwZSI6MCwiUGFyZW50U3R5bGUiOm51bGx9LCJQYXJlbnRTdHlsZSI6eyIkcmVmIjoiODgifX0sIkhvcml6b250YWxDb25uZWN0b3JTdHlsZSI6eyIkaWQiOiIzMjYiLCJMaW5lQ29sb3IiOnsiJHJlZiI6Ijk2In0sIkxpbmVXZWlnaHQiOjEuMCwiTGluZVR5cGUiOjAsIlBhcmVudFN0eWxlIjp7IiRyZWYiOiI5NSJ9fSwiVmVydGljYWxDb25uZWN0b3JTdHlsZSI6eyIkaWQiOiIzMjciLCJMaW5lQ29sb3IiOnsiJHJlZiI6Ijk5In0sIkxpbmVXZWlnaHQiOjAuMCwiTGluZVR5cGUiOjAsIlBhcmVudFN0eWxlIjp7IiRyZWYiOiI5OCJ9fSwiTWFyZ2luIjpudWxsLCJTdGFydERhdGVQb3NpdGlvbiI6MywiRW5kRGF0ZVBvc2l0aW9uIjo0LCJUaXRsZVBvc2l0aW9uIjoyLCJEdXJhdGlvblBvc2l0aW9uIjo2LCJQZXJjZW50YWdlQ29tcGxldGVkUG9zaXRpb24iOjYsIlNwYWNpbmciOjUsIklzQmVsb3dUaW1lYmFuZCI6dHJ1ZSwiUGVyY2VudGFnZUNvbXBsZXRlU2hhcGVPcGFjaXR5IjozNSwiU2hhcGVTdHlsZSI6eyIkaWQiOiIzMjgiLCJNYXJnaW4iOnsiJHJlZiI6IjEwMiJ9LCJQYWRkaW5nIjp7IiRyZWYiOiIxMDMifSwiQmFja2dyb3VuZCI6eyIkaWQiOiIzMjkiLCJDb2xvciI6eyIkaWQiOiIzMzAiLCJBIjoyNTUsIlIiOjAsIkciOjExNCwiQiI6MTg4fX0sIklzVmlzaWJsZSI6dHJ1ZSwiV2lkdGgiOjAuMCwiSGVpZ2h0IjoxNi4wLCJCb3JkZXJTdHlsZSI6eyIkaWQiOiIzMzEiLCJMaW5lQ29sb3IiOnsiJHJlZiI6IjEwNSJ9LCJMaW5lV2VpZ2h0IjowLjAsIkxpbmVUeXBlIjowLCJQYXJlbnRTdHlsZSI6eyIkcmVmIjoiMTA0In19LCJQYXJlbnRTdHlsZSI6eyIkcmVmIjoiMTAxIn19LCJUaXRsZVN0eWxlIjp7IiRpZCI6IjMzMiIsIkZvbnRTZXR0aW5ncyI6eyIkaWQiOiIzMzM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M0IiwiTGluZUNvbG9yIjpudWxsLCJMaW5lV2VpZ2h0IjowLjAsIkxpbmVUeXBlIjowLCJQYXJlbnRTdHlsZSI6bnVsbH0sIlBhcmVudFN0eWxlIjp7IiRyZWYiOiIxMDcifX0sIkRhdGVTdHlsZSI6eyIkaWQiOiIzMzUiLCJGb250U2V0dGluZ3MiOnsiJGlkIjoiMzM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zciLCJMaW5lQ29sb3IiOm51bGwsIkxpbmVXZWlnaHQiOjAuMCwiTGluZVR5cGUiOjAsIlBhcmVudFN0eWxlIjpudWxsfSwiUGFyZW50U3R5bGUiOnsiJHJlZiI6IjExNCJ9fSwiRGF0ZUZvcm1hdCI6eyIkcmVmIjoiMTIxIn0sIklzVmlzaWJsZSI6dHJ1ZSwiUGFyZW50U3R5bGUiOnsiJHJlZiI6IjgwIn19LCJJbmRleCI6MSwiSWQiOiI2OGYwOTMyZC0yZjQ4LTRkZDctODAyYS04MGE5YTFkOWVlYjMiLCJJbXBvcnRJZCI6bnVsbCwiVGl0bGUiOiJDT1QgKCstKSBBTVAxMDEiLCJOb3RlIjpudWxsLCJIeXBlcmxpbmsiOm51bGwsIklzQ2hhbmdlZCI6ZmFsc2UsIklzTmV3IjpmYWxzZX0seyIkaWQiOiIzMzgiLCJHcm91cE5hbWUiOm51bGwsIlN0YXJ0RGF0ZSI6IjIwMDQtMDMtMDNUMDA6MDA6MDBaIiwiRW5kRGF0ZSI6IjIwMDQtMTAtMzFUMjM6NTk6NTkuOTk5WiIsIlBlcmNlbnRhZ2VDb21wbGV0ZSI6bnVsbCwiU3R5bGUiOnsiJGlkIjoiMzM5IiwiU2hhcGUiOjIsIlNoYXBlVGhpY2tuZXNzIjoxLCJEdXJhdGlvbkZvcm1hdCI6MCwiSW5jbHVkZU5vbldvcmtpbmdEYXlzSW5EdXJhdGlvbiI6ZmFsc2UsIlBlcmNlbnRhZ2VDb21wbGV0ZVN0eWxlIjp7IiRpZCI6IjM0MCIsIkZvbnRTZXR0aW5ncyI6eyIkaWQiOiIzN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IiLCJMaW5lQ29sb3IiOm51bGwsIkxpbmVXZWlnaHQiOjAuMCwiTGluZVR5cGUiOjAsIlBhcmVudFN0eWxlIjpudWxsfSwiUGFyZW50U3R5bGUiOnsiJHJlZiI6IjgxIn19LCJEdXJhdGlvblN0eWxlIjp7IiRpZCI6IjM0MyIsIkZvbnRTZXR0aW5ncyI6eyIkaWQiOiIzN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UiLCJMaW5lQ29sb3IiOm51bGwsIkxpbmVXZWlnaHQiOjAuMCwiTGluZVR5cGUiOjAsIlBhcmVudFN0eWxlIjpudWxsfSwiUGFyZW50U3R5bGUiOnsiJHJlZiI6Ijg4In19LCJIb3Jpem9udGFsQ29ubmVjdG9yU3R5bGUiOnsiJGlkIjoiMzQ2IiwiTGluZUNvbG9yIjp7IiRyZWYiOiI5NiJ9LCJMaW5lV2VpZ2h0IjoxLjAsIkxpbmVUeXBlIjowLCJQYXJlbnRTdHlsZSI6eyIkcmVmIjoiOTUifX0sIlZlcnRpY2FsQ29ubmVjdG9yU3R5bGUiOnsiJGlkIjoiMzQ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Q4IiwiTWFyZ2luIjp7IiRyZWYiOiIxMDIifSwiUGFkZGluZyI6eyIkcmVmIjoiMTAzIn0sIkJhY2tncm91bmQiOnsiJGlkIjoiMzQ5IiwiQ29sb3IiOnsiJGlkIjoiMzUwIiwiQSI6MjU1LCJSIjo3OSwiRyI6MTI5LCJCIjoxODl9fSwiSXNWaXNpYmxlIjp0cnVlLCJXaWR0aCI6MC4wLCJIZWlnaHQiOjE2LjAsIkJvcmRlclN0eWxlIjp7IiRpZCI6IjM1MSIsIkxpbmVDb2xvciI6eyIkcmVmIjoiMTA1In0sIkxpbmVXZWlnaHQiOjAuMCwiTGluZVR5cGUiOjAsIlBhcmVudFN0eWxlIjp7IiRyZWYiOiIxMDQifX0sIlBhcmVudFN0eWxlIjp7IiRyZWYiOiIxMDEifX0sIlRpdGxlU3R5bGUiOnsiJGlkIjoiMzUyIiwiRm9udFNldHRpbmdzIjp7IiRpZCI6IjM1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TQiLCJMaW5lQ29sb3IiOm51bGwsIkxpbmVXZWlnaHQiOjAuMCwiTGluZVR5cGUiOjAsIlBhcmVudFN0eWxlIjpudWxsfSwiUGFyZW50U3R5bGUiOnsiJHJlZiI6IjEwNyJ9fSwiRGF0ZVN0eWxlIjp7IiRpZCI6IjM1NSIsIkZvbnRTZXR0aW5ncyI6eyIkaWQiOiIz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NyIsIkxpbmVDb2xvciI6bnVsbCwiTGluZVdlaWdodCI6MC4wLCJMaW5lVHlwZSI6MCwiUGFyZW50U3R5bGUiOm51bGx9LCJQYXJlbnRTdHlsZSI6eyIkcmVmIjoiMTE0In19LCJEYXRlRm9ybWF0Ijp7IiRyZWYiOiIxMjEifSwiSXNWaXNpYmxlIjp0cnVlLCJQYXJlbnRTdHlsZSI6eyIkcmVmIjoiODAifX0sIkluZGV4IjoyLCJJZCI6Ijc5YjJiYjI3LTcxM2YtNGNjNi04NmMxLWRlNWY1NDkzOWZjYyIsIkltcG9ydElkIjpudWxsLCJUaXRsZSI6IkF3YXkgUm90YXRpb25zIiwiTm90ZSI6bnVsbCwiSHlwZXJsaW5rIjpudWxsLCJJc0NoYW5nZWQiOmZhbHNlLCJJc05ldyI6ZmFsc2V9LHsiJGlkIjoiMzU4IiwiR3JvdXBOYW1lIjpudWxsLCJTdGFydERhdGUiOiIyMDA0LTEyLTI3VDAwOjAwOjAwWiIsIkVuZERhdGUiOiIyMDA1LTAzLTAxVDIzOjU5OjU5Ljk5OVoiLCJQZXJjZW50YWdlQ29tcGxldGUiOm51bGwsIlN0eWxlIjp7IiRpZCI6IjM1OSIsIlNoYXBlIjoyLCJTaGFwZVRoaWNrbmVzcyI6MSwiRHVyYXRpb25Gb3JtYXQiOjAsIkluY2x1ZGVOb25Xb3JraW5nRGF5c0luRHVyYXRpb24iOmZhbHNlLCJQZXJjZW50YWdlQ29tcGxldGVTdHlsZSI6eyIkaWQiOiIzNjAiLCJGb250U2V0dGluZ3MiOnsiJGlkIjoiMz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yIiwiTGluZUNvbG9yIjpudWxsLCJMaW5lV2VpZ2h0IjowLjAsIkxpbmVUeXBlIjowLCJQYXJlbnRTdHlsZSI6bnVsbH0sIlBhcmVudFN0eWxlIjp7IiRyZWYiOiI4MSJ9fSwiRHVyYXRpb25TdHlsZSI6eyIkaWQiOiIzNjMiLCJGb250U2V0dGluZ3MiOnsiJGlkIjoiMz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Y1IiwiTGluZUNvbG9yIjpudWxsLCJMaW5lV2VpZ2h0IjowLjAsIkxpbmVUeXBlIjowLCJQYXJlbnRTdHlsZSI6bnVsbH0sIlBhcmVudFN0eWxlIjp7IiRyZWYiOiI4OCJ9fSwiSG9yaXpvbnRhbENvbm5lY3RvclN0eWxlIjp7IiRpZCI6IjM2NiIsIkxpbmVDb2xvciI6eyIkcmVmIjoiOTYifSwiTGluZVdlaWdodCI6MS4wLCJMaW5lVHlwZSI6MCwiUGFyZW50U3R5bGUiOnsiJHJlZiI6Ijk1In19LCJWZXJ0aWNhbENvbm5lY3RvclN0eWxlIjp7IiRpZCI6IjM2NyIsIkxpbmVDb2xvciI6eyIkcmVmIjoiOTkifSwiTGluZVdlaWdodCI6MC4wLCJMaW5lVHlwZSI6MCwiUGFyZW50U3R5bGUiOnsiJHJlZiI6Ijk4In19LCJNYXJnaW4iOm51bGwsIlN0YXJ0RGF0ZVBvc2l0aW9uIjozLCJFbmREYXRlUG9zaXRpb24iOjQsIlRpdGxlUG9zaXRpb24iOjIsIkR1cmF0aW9uUG9zaXRpb24iOjYsIlBlcmNlbnRhZ2VDb21wbGV0ZWRQb3NpdGlvbiI6NiwiU3BhY2luZyI6NSwiSXNCZWxvd1RpbWViYW5kIjp0cnVlLCJQZXJjZW50YWdlQ29tcGxldGVTaGFwZU9wYWNpdHkiOjM1LCJTaGFwZVN0eWxlIjp7IiRpZCI6IjM2OCIsIk1hcmdpbiI6eyIkcmVmIjoiMTAyIn0sIlBhZGRpbmciOnsiJHJlZiI6IjEwMyJ9LCJCYWNrZ3JvdW5kIjp7IiRpZCI6IjM2OSIsIkNvbG9yIjp7IiRpZCI6IjM3MCIsIkEiOjI1NSwiUiI6MTkyLCJHIjo4MCwiQiI6Nzd9fSwiSXNWaXNpYmxlIjp0cnVlLCJXaWR0aCI6MC4wLCJIZWlnaHQiOjE2LjAsIkJvcmRlclN0eWxlIjp7IiRpZCI6IjM3MSIsIkxpbmVDb2xvciI6eyIkcmVmIjoiMTA1In0sIkxpbmVXZWlnaHQiOjAuMCwiTGluZVR5cGUiOjAsIlBhcmVudFN0eWxlIjp7IiRyZWYiOiIxMDQifX0sIlBhcmVudFN0eWxlIjp7IiRyZWYiOiIxMDEifX0sIlRpdGxlU3R5bGUiOnsiJGlkIjoiMzcyIiwiRm9udFNldHRpbmdzIjp7IiRpZCI6IjM3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NzQiLCJMaW5lQ29sb3IiOm51bGwsIkxpbmVXZWlnaHQiOjAuMCwiTGluZVR5cGUiOjAsIlBhcmVudFN0eWxlIjpudWxsfSwiUGFyZW50U3R5bGUiOnsiJHJlZiI6IjEwNyJ9fSwiRGF0ZVN0eWxlIjp7IiRpZCI6IjM3NSIsIkZvbnRTZXR0aW5ncyI6eyIkaWQiOiIzNz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NyIsIkxpbmVDb2xvciI6bnVsbCwiTGluZVdlaWdodCI6MC4wLCJMaW5lVHlwZSI6MCwiUGFyZW50U3R5bGUiOm51bGx9LCJQYXJlbnRTdHlsZSI6eyIkcmVmIjoiMTE0In19LCJEYXRlRm9ybWF0Ijp7IiRyZWYiOiIxMjEifSwiSXNWaXNpYmxlIjp0cnVlLCJQYXJlbnRTdHlsZSI6eyIkcmVmIjoiODAifX0sIkluZGV4IjozLCJJZCI6IjEwZjJkZThhLTU0N2YtNGUyYS04ODhhLTQ3ZTI3MmQ3MmMyZiIsIkltcG9ydElkIjpudWxsLCJUaXRsZSI6IkNpdmlsaWFuIEludGVydmlld3MiLCJOb3RlIjpudWxsLCJIeXBlcmxpbmsiOm51bGwsIklzQ2hhbmdlZCI6ZmFsc2UsIklzTmV3IjpmYWxzZX0seyIkaWQiOiIzNzgiLCJHcm91cE5hbWUiOm51bGwsIlN0YXJ0RGF0ZSI6IjIwMDUtMDUtMTBUMDA6MDA6MDBaIiwiRW5kRGF0ZSI6IjIwMDUtMDYtMDFUMjM6NTk6NTkuOTk5WiIsIlBlcmNlbnRhZ2VDb21wbGV0ZSI6bnVsbCwiU3R5bGUiOnsiJGlkIjoiMzc5IiwiU2hhcGUiOjIsIlNoYXBlVGhpY2tuZXNzIjoxLCJEdXJhdGlvbkZvcm1hdCI6MCwiSW5jbHVkZU5vbldvcmtpbmdEYXlzSW5EdXJhdGlvbiI6ZmFsc2UsIlBlcmNlbnRhZ2VDb21wbGV0ZVN0eWxlIjp7IiRpZCI6IjM4MCIsIkZvbnRTZXR0aW5ncyI6eyIkaWQiOiIzO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IiLCJMaW5lQ29sb3IiOm51bGwsIkxpbmVXZWlnaHQiOjAuMCwiTGluZVR5cGUiOjAsIlBhcmVudFN0eWxlIjpudWxsfSwiUGFyZW50U3R5bGUiOnsiJHJlZiI6IjgxIn19LCJEdXJhdGlvblN0eWxlIjp7IiRpZCI6IjM4MyIsIkZvbnRTZXR0aW5ncyI6eyIkaWQiOiIzO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DUiLCJMaW5lQ29sb3IiOm51bGwsIkxpbmVXZWlnaHQiOjAuMCwiTGluZVR5cGUiOjAsIlBhcmVudFN0eWxlIjpudWxsfSwiUGFyZW50U3R5bGUiOnsiJHJlZiI6Ijg4In19LCJIb3Jpem9udGFsQ29ubmVjdG9yU3R5bGUiOnsiJGlkIjoiMzg2IiwiTGluZUNvbG9yIjp7IiRyZWYiOiI5NiJ9LCJMaW5lV2VpZ2h0IjoxLjAsIkxpbmVUeXBlIjowLCJQYXJlbnRTdHlsZSI6eyIkcmVmIjoiOTUifX0sIlZlcnRpY2FsQ29ubmVjdG9yU3R5bGUiOnsiJGlkIjoiMzg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Mzg4IiwiTWFyZ2luIjp7IiRyZWYiOiIxMDIifSwiUGFkZGluZyI6eyIkcmVmIjoiMTAzIn0sIkJhY2tncm91bmQiOnsiJGlkIjoiMzg5IiwiQ29sb3IiOnsiJGlkIjoiMzkwIiwiQSI6MjU1LCJSIjoxNTUsIkciOjE4NywiQiI6ODl9fSwiSXNWaXNpYmxlIjp0cnVlLCJXaWR0aCI6MC4wLCJIZWlnaHQiOjE2LjAsIkJvcmRlclN0eWxlIjp7IiRpZCI6IjM5MSIsIkxpbmVDb2xvciI6eyIkcmVmIjoiMTA1In0sIkxpbmVXZWlnaHQiOjAuMCwiTGluZVR5cGUiOjAsIlBhcmVudFN0eWxlIjp7IiRyZWYiOiIxMDQifX0sIlBhcmVudFN0eWxlIjp7IiRyZWYiOiIxMDEifX0sIlRpdGxlU3R5bGUiOnsiJGlkIjoiMzkyIiwiRm9udFNldHRpbmdzIjp7IiRpZCI6IjM5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OTQiLCJMaW5lQ29sb3IiOm51bGwsIkxpbmVXZWlnaHQiOjAuMCwiTGluZVR5cGUiOjAsIlBhcmVudFN0eWxlIjpudWxsfSwiUGFyZW50U3R5bGUiOnsiJHJlZiI6IjEwNyJ9fSwiRGF0ZVN0eWxlIjp7IiRpZCI6IjM5NSIsIkZvbnRTZXR0aW5ncyI6eyIkaWQiOiIzO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5NyIsIkxpbmVDb2xvciI6bnVsbCwiTGluZVdlaWdodCI6MC4wLCJMaW5lVHlwZSI6MCwiUGFyZW50U3R5bGUiOm51bGx9LCJQYXJlbnRTdHlsZSI6eyIkcmVmIjoiMTE0In19LCJEYXRlRm9ybWF0Ijp7IiRyZWYiOiIxMjEifSwiSXNWaXNpYmxlIjp0cnVlLCJQYXJlbnRTdHlsZSI6eyIkcmVmIjoiODAifX0sIkluZGV4Ijo0LCJJZCI6ImVlMzc3NWU3LWQyM2MtNDgwNi1hZDRiLTcyYjg5YjQ4MWRjNiIsIkltcG9ydElkIjpudWxsLCJUaXRsZSI6Ik1vdmluZy9QQ1MiLCJOb3RlIjpudWxsLCJIeXBlcmxpbmsiOm51bGwsIklzQ2hhbmdlZCI6ZmFsc2UsIklzTmV3IjpmYWxzZX0seyIkaWQiOiIzOTgiLCJHcm91cE5hbWUiOm51bGwsIlN0YXJ0RGF0ZSI6IjIwMDEtMDYtMTZUMDA6MDA6MDBaIiwiRW5kRGF0ZSI6IjIwMDEtMDctMjhUMjM6NTk6NTkuOTk5WiIsIlBlcmNlbnRhZ2VDb21wbGV0ZSI6bnVsbCwiU3R5bGUiOnsiJGlkIjoiMzk5IiwiU2hhcGUiOjIsIlNoYXBlVGhpY2tuZXNzIjoxLCJEdXJhdGlvbkZvcm1hdCI6MCwiSW5jbHVkZU5vbldvcmtpbmdEYXlzSW5EdXJhdGlvbiI6ZmFsc2UsIlBlcmNlbnRhZ2VDb21wbGV0ZVN0eWxlIjp7IiRpZCI6IjQwMCIsIkZvbnRTZXR0aW5ncyI6eyIkaWQiOiI0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IiLCJMaW5lQ29sb3IiOm51bGwsIkxpbmVXZWlnaHQiOjAuMCwiTGluZVR5cGUiOjAsIlBhcmVudFN0eWxlIjpudWxsfSwiUGFyZW50U3R5bGUiOnsiJHJlZiI6IjgxIn19LCJEdXJhdGlvblN0eWxlIjp7IiRpZCI6IjQwMyIsIkZvbnRTZXR0aW5ncyI6eyIkaWQiOiI0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DUiLCJMaW5lQ29sb3IiOm51bGwsIkxpbmVXZWlnaHQiOjAuMCwiTGluZVR5cGUiOjAsIlBhcmVudFN0eWxlIjpudWxsfSwiUGFyZW50U3R5bGUiOnsiJHJlZiI6Ijg4In19LCJIb3Jpem9udGFsQ29ubmVjdG9yU3R5bGUiOnsiJGlkIjoiNDA2IiwiTGluZUNvbG9yIjp7IiRyZWYiOiI5NiJ9LCJMaW5lV2VpZ2h0IjoxLjAsIkxpbmVUeXBlIjowLCJQYXJlbnRTdHlsZSI6eyIkcmVmIjoiOTUifX0sIlZlcnRpY2FsQ29ubmVjdG9yU3R5bGUiOnsiJGlkIjoiNDA3IiwiTGluZUNvbG9yIjp7IiRyZWYiOiI5OSJ9LCJMaW5lV2VpZ2h0IjowLjAsIkxpbmVUeXBlIjowLCJQYXJlbnRTdHlsZSI6eyIkcmVmIjoiOTgifX0sIk1hcmdpbiI6bnVsbCwiU3RhcnREYXRlUG9zaXRpb24iOjMsIkVuZERhdGVQb3NpdGlvbiI6NCwiVGl0bGVQb3NpdGlvbiI6MiwiRHVyYXRpb25Qb3NpdGlvbiI6NiwiUGVyY2VudGFnZUNvbXBsZXRlZFBvc2l0aW9uIjo2LCJTcGFjaW5nIjo1LCJJc0JlbG93VGltZWJhbmQiOnRydWUsIlBlcmNlbnRhZ2VDb21wbGV0ZVNoYXBlT3BhY2l0eSI6MzUsIlNoYXBlU3R5bGUiOnsiJGlkIjoiNDA4IiwiTWFyZ2luIjp7IiRyZWYiOiIxMDIifSwiUGFkZGluZyI6eyIkcmVmIjoiMTAzIn0sIkJhY2tncm91bmQiOnsiJGlkIjoiNDA5IiwiQ29sb3IiOnsiJGlkIjoiNDEwIiwiQSI6MjU1LCJSIjozMSwiRyI6NzMsIkIiOjEyNX19LCJJc1Zpc2libGUiOnRydWUsIldpZHRoIjowLjAsIkhlaWdodCI6MTYuMCwiQm9yZGVyU3R5bGUiOnsiJGlkIjoiNDExIiwiTGluZUNvbG9yIjp7IiRyZWYiOiIxMDUifSwiTGluZVdlaWdodCI6MC4wLCJMaW5lVHlwZSI6MCwiUGFyZW50U3R5bGUiOnsiJHJlZiI6IjEwNCJ9fSwiUGFyZW50U3R5bGUiOnsiJHJlZiI6IjEwMSJ9fSwiVGl0bGVTdHlsZSI6eyIkaWQiOiI0MTIiLCJGb250U2V0dGluZ3MiOnsiJGlkIjoiNDE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QxNCIsIkxpbmVDb2xvciI6bnVsbCwiTGluZVdlaWdodCI6MC4wLCJMaW5lVHlwZSI6MCwiUGFyZW50U3R5bGUiOm51bGx9LCJQYXJlbnRTdHlsZSI6eyIkcmVmIjoiMTA3In19LCJEYXRlU3R5bGUiOnsiJGlkIjoiNDE1IiwiRm9udFNldHRpbmdzIjp7IiRpZCI6IjQx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E3IiwiTGluZUNvbG9yIjpudWxsLCJMaW5lV2VpZ2h0IjowLjAsIkxpbmVUeXBlIjowLCJQYXJlbnRTdHlsZSI6bnVsbH0sIlBhcmVudFN0eWxlIjp7IiRyZWYiOiIxMTQifX0sIkRhdGVGb3JtYXQiOnsiJHJlZiI6IjEyMSJ9LCJJc1Zpc2libGUiOnRydWUsIlBhcmVudFN0eWxlIjp7IiRyZWYiOiI4MCJ9fSwiSW5kZXgiOjUsIklkIjoiYzY4YWE3NDMtNzI0YS00M2NkLTgwNGUtMjRmNjA4NzZlMmU1IiwiSW1wb3J0SWQiOm51bGwsIlRpdGxlIjoiKkNPVCBFYXJseSIsIk5vdGUiOm51bGwsIkh5cGVybGluayI6bnVsbCwiSXNDaGFuZ2VkIjpmYWxzZSwiSXNOZXciOmZhbHNlfV0sIk1zUHJvamVjdEl0ZW1zVHJlZSI6eyIkaWQiOiI0MTgiLCJSb290Ijp7IkltcG9ydElkIjpudWxsLCJJc0ltcG9ydGVkIjpmYWxzZSwiQ2hpbGRyZW4iOltdfX0sIk1ldGFkYXRhIjp7IiRpZCI6IjQxOSJ9LCJTZXR0aW5ncyI6eyIkaWQiOiI0MjAiLCJJbXBhT3B0aW9ucyI6eyIkaWQiOiI0MjE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SwiVGltZWxpbmVJbXBvcnRlZEZyb21FeGNlbCI6ZmFsc2V9"/>
  <p:tag name="__MASTER" val="__part_0"/>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11282</TotalTime>
  <Words>4265</Words>
  <Application>Microsoft Office PowerPoint</Application>
  <PresentationFormat>On-screen Show (4:3)</PresentationFormat>
  <Paragraphs>636</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Courier New</vt:lpstr>
      <vt:lpstr>Wingdings</vt:lpstr>
      <vt:lpstr>Office Theme</vt:lpstr>
      <vt:lpstr>Military/HPSP Medical School  &amp;  Residency Match (EM)</vt:lpstr>
      <vt:lpstr>Disclaimer</vt:lpstr>
      <vt:lpstr>Overview</vt:lpstr>
      <vt:lpstr>Must Know Terms</vt:lpstr>
      <vt:lpstr>Key Differences</vt:lpstr>
      <vt:lpstr>Key Differences: Medical School</vt:lpstr>
      <vt:lpstr>Key Differences: Residency</vt:lpstr>
      <vt:lpstr>Key Differences: Attending</vt:lpstr>
      <vt:lpstr>PowerPoint Presentation</vt:lpstr>
      <vt:lpstr>PowerPoint Presentation</vt:lpstr>
      <vt:lpstr>Medical School Timelines</vt:lpstr>
      <vt:lpstr>PowerPoint Presentation</vt:lpstr>
      <vt:lpstr>PowerPoint Presentation</vt:lpstr>
      <vt:lpstr>PowerPoint Presentation</vt:lpstr>
      <vt:lpstr>Year 1-4</vt:lpstr>
      <vt:lpstr>Year 1</vt:lpstr>
      <vt:lpstr>Year 1: BOLC - ARMY</vt:lpstr>
      <vt:lpstr>Year 1: BOLC - ARMY</vt:lpstr>
      <vt:lpstr>Year 1: COT - Air Force</vt:lpstr>
      <vt:lpstr>Year 1: COT - Air Force</vt:lpstr>
      <vt:lpstr>Year 1: ODS - NAVY</vt:lpstr>
      <vt:lpstr>Year 2</vt:lpstr>
      <vt:lpstr>Year 3</vt:lpstr>
      <vt:lpstr>Year 4</vt:lpstr>
      <vt:lpstr>What Do Residencies Look At?</vt:lpstr>
      <vt:lpstr>What Do Residencies Look At?</vt:lpstr>
      <vt:lpstr>ADT/Away Rotations/Interview Rotations</vt:lpstr>
      <vt:lpstr>Away Rotations – Logistics</vt:lpstr>
      <vt:lpstr>Away Rotations – Logistics</vt:lpstr>
      <vt:lpstr>Away Rotations – Logistics</vt:lpstr>
      <vt:lpstr>Away/ADT – How To Set Up</vt:lpstr>
      <vt:lpstr>Away/ADT – How To Set Up</vt:lpstr>
      <vt:lpstr>Audition Rotations Are Very Important!</vt:lpstr>
      <vt:lpstr>What Do Residencies Look At?</vt:lpstr>
      <vt:lpstr>Board Scores </vt:lpstr>
      <vt:lpstr>PowerPoint Presentation</vt:lpstr>
      <vt:lpstr>PowerPoint Presentation</vt:lpstr>
      <vt:lpstr>PowerPoint Presentation</vt:lpstr>
      <vt:lpstr>What Do Residencies Look At?</vt:lpstr>
      <vt:lpstr>Grades/AOA</vt:lpstr>
      <vt:lpstr>What Do Residencies Look At?</vt:lpstr>
      <vt:lpstr>Interview</vt:lpstr>
      <vt:lpstr>What Do Residencies Look At?</vt:lpstr>
      <vt:lpstr>Letters or Recommendation</vt:lpstr>
      <vt:lpstr>What Do Residencies Look At?</vt:lpstr>
      <vt:lpstr>Deans Letter/Personal Statement</vt:lpstr>
      <vt:lpstr>What Do Residencies Look At?</vt:lpstr>
      <vt:lpstr>Research/Volunteering/Interest Groups</vt:lpstr>
      <vt:lpstr>Military Residency Vs. Civilian Deferred/Sponsored </vt:lpstr>
      <vt:lpstr>Programs – Military  Vs.  Civilian Deferral</vt:lpstr>
      <vt:lpstr>Civilian Deferral: EM Specific</vt:lpstr>
      <vt:lpstr>How to Apply</vt:lpstr>
      <vt:lpstr>How To Apply</vt:lpstr>
      <vt:lpstr>Branch Specifics – ERAS?</vt:lpstr>
      <vt:lpstr>The Selection Process</vt:lpstr>
      <vt:lpstr>EM Specific Who are you ‘Competing’ with?</vt:lpstr>
      <vt:lpstr>EM Selection Process: ARMY</vt:lpstr>
      <vt:lpstr>EM Selection Process: ARMY</vt:lpstr>
      <vt:lpstr>Air Force/Navy </vt:lpstr>
      <vt:lpstr>Profile of a Competitive Applicant</vt:lpstr>
      <vt:lpstr>What If I Don’t Match?</vt:lpstr>
      <vt:lpstr>Paid Move/PCS Logistics</vt:lpstr>
      <vt:lpstr>Additional Information</vt:lpstr>
      <vt:lpstr>PowerPoint Presentation</vt:lpstr>
      <vt:lpstr>The ARMY/Military Deal</vt:lpstr>
      <vt:lpstr>Odds and Ends</vt:lpstr>
      <vt:lpstr>Match Data ARMY</vt:lpstr>
      <vt:lpstr>Match Data ARMY</vt:lpstr>
      <vt:lpstr>NAVY Specifics</vt:lpstr>
      <vt:lpstr>NAVY Specifics</vt:lpstr>
      <vt:lpstr>PGY 1 Sample</vt:lpstr>
      <vt:lpstr>PGY 2+ Example  (*FITS =Full time in service)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Match</dc:title>
  <dc:creator>Frances Hauser</dc:creator>
  <cp:lastModifiedBy>Kyle &amp; Steph Couperus</cp:lastModifiedBy>
  <cp:revision>129</cp:revision>
  <dcterms:created xsi:type="dcterms:W3CDTF">2013-04-01T02:16:11Z</dcterms:created>
  <dcterms:modified xsi:type="dcterms:W3CDTF">2016-12-09T00:40:29Z</dcterms:modified>
</cp:coreProperties>
</file>